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76" r:id="rId18"/>
    <p:sldId id="268" r:id="rId19"/>
    <p:sldId id="269" r:id="rId20"/>
    <p:sldId id="277" r:id="rId21"/>
    <p:sldId id="270" r:id="rId22"/>
    <p:sldId id="278" r:id="rId23"/>
    <p:sldId id="271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A60CCA-D7D1-4435-ACCE-EA9E4DCF9946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666D2A-D332-437C-8A86-7A38B66416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091B9-F3C9-4384-B06A-8A62FC3C6912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A4D09-299C-4FD9-A921-6390ED2DCF41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C77C0F-498C-49A3-9C31-8C20FB063DEF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69F7E-7B93-41A2-8AFA-35A7C12403E5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481F3-7533-4DA9-8984-035119F6511E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077FF-0AC0-41AC-A49F-E19196B6F27F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90B9F-DF90-40EC-9655-3FB35CF50A8D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F606A-ADA1-4AC1-BF33-54833997C298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2A861-B3B3-4E0A-B2B4-726DB5D193F5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6315B-930E-4B59-9BDF-7CC3015DCB2C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8878C-3A80-479B-8798-F6E968320626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1E81D-288A-4AB4-BFCC-31895166C9F9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51CA8-3D50-4DFA-BCA3-48DE2A4D47D9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84597-F7C5-4426-B6D7-6AF3E3167721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3D221-CF9A-411B-8787-CA3BE237A167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D9D17-CB44-41D0-B989-D2C6B9BAE8B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B71DF-BA3B-4F57-B054-4447982C536B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07CD2-BD35-493F-B0F7-EC83F95D8F7B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uk-U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567BD-40E0-44C2-B96F-B2F5139FBCBC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ACBCC-48F2-44EC-B445-2E0C7B943288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D3F351-0FA6-4ABE-A285-C12ACF3C75F7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20874-D677-47B8-B842-9B19F3E7A10E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A45B0-8C5A-4C45-808D-BD3B7B3FA19E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A87BFF-D26A-42CC-B7A1-75D05AA32738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0059B7-0BA3-4FA5-B202-DF73DEFD8681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09910-4353-4769-8BD8-EDB45C621D56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074E-A503-4DD8-994C-800DEBE849F6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E5F1-667E-42BB-A5B0-C36F5D308B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47B3-DC66-4B94-951F-C4BA629330E4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F867-71D2-48D9-9B9C-411086BCD9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D4E1-466B-436B-9712-203B41C12332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716E-D0C6-47D1-8FB9-B692F005F2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8AA0-9159-4CAE-BE39-B33662284912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59D2-8D2D-47D0-8622-8C628A33BA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2929-5AA1-4DE7-B763-8A5FA276C334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5DC0-B79C-4A6C-B862-F9D68F0BD9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00AC-2052-41E6-BF05-D167EA8F3D44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2E0D-B7F6-4B0D-8AED-56519708624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99E4-829F-46C5-AE69-901C3CEB5BBB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3292-5822-4427-AFF3-116EA03035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AF9A-6EA6-44B5-8485-4B56CF7D9D7F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6EBF-79AF-48E8-95EA-B30322CA4BB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E1B1-51DC-4E0C-AD85-F8C8ACC1CB09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A7B7-3339-4DD7-950A-5AAFFADEE8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3E5C-7321-4C7F-8FAE-18B2D2EF4E18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EBD9-944C-4B81-BD2C-81CCEB569B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92B4-39B9-45ED-A24E-338DC2348F5B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860D-92D0-4C12-990C-63419F8AEB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39DD7-9425-4F3B-B80A-810CBFC1D1BD}" type="datetimeFigureOut">
              <a:rPr lang="uk-UA"/>
              <a:pPr>
                <a:defRPr/>
              </a:pPr>
              <a:t>02.09.2014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075899-85FD-4CB5-9B11-5554D9D794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HD-Wallpapers-19_0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2000" b="1" smtClean="0"/>
              <a:t>КРИВОРІЗЬКИЙ  РАЙОННИЙ НАУКОВО - МЕТОДИЧНИЙ КАБІНЕТ</a:t>
            </a:r>
            <a:br>
              <a:rPr lang="uk-UA" sz="2000" b="1" smtClean="0"/>
            </a:br>
            <a:r>
              <a:rPr lang="uk-UA" sz="2000" b="1" smtClean="0"/>
              <a:t>КРИВОРІЗЬКОЇ РАЙОННОЇ РАДИ.</a:t>
            </a:r>
            <a:br>
              <a:rPr lang="uk-UA" sz="2000" b="1" smtClean="0"/>
            </a:br>
            <a:r>
              <a:rPr lang="uk-UA" sz="2000" b="1" smtClean="0"/>
              <a:t>ВІДДІЛ ОСВІТИ КРИВОРІЗЬКОЇ РДА</a:t>
            </a:r>
            <a:br>
              <a:rPr lang="uk-UA" sz="2000" b="1" smtClean="0"/>
            </a:br>
            <a:r>
              <a:rPr lang="uk-UA" sz="2000" b="1" smtClean="0"/>
              <a:t> </a:t>
            </a:r>
            <a:br>
              <a:rPr lang="uk-UA" sz="2000" b="1" smtClean="0"/>
            </a:br>
            <a:r>
              <a:rPr lang="uk-UA" sz="2000" b="1" smtClean="0"/>
              <a:t> </a:t>
            </a:r>
            <a:br>
              <a:rPr lang="uk-UA" sz="2000" b="1" smtClean="0"/>
            </a:br>
            <a:r>
              <a:rPr lang="uk-UA" sz="2000" b="1" smtClean="0"/>
              <a:t> </a:t>
            </a:r>
            <a:br>
              <a:rPr lang="uk-UA" sz="2000" b="1" smtClean="0"/>
            </a:br>
            <a:r>
              <a:rPr lang="uk-UA" sz="2000" b="1" smtClean="0"/>
              <a:t> </a:t>
            </a:r>
            <a:br>
              <a:rPr lang="uk-UA" sz="2000" b="1" smtClean="0"/>
            </a:br>
            <a:r>
              <a:rPr lang="uk-UA" sz="2000" b="1" smtClean="0"/>
              <a:t> </a:t>
            </a:r>
            <a:br>
              <a:rPr lang="uk-UA" sz="2000" b="1" smtClean="0"/>
            </a:br>
            <a:r>
              <a:rPr lang="ru-RU" sz="2100" b="1" smtClean="0"/>
              <a:t>МЕТОДИЧНІ РЕКОМЕНДАЦ</a:t>
            </a:r>
            <a:r>
              <a:rPr lang="uk-UA" sz="2100" b="1" smtClean="0"/>
              <a:t>ІЇ </a:t>
            </a:r>
            <a:br>
              <a:rPr lang="uk-UA" sz="2100" b="1" smtClean="0"/>
            </a:br>
            <a:r>
              <a:rPr lang="uk-UA" sz="2100" b="1" smtClean="0"/>
              <a:t>на допомогу вихователям дошкільних навчальних закладів району </a:t>
            </a:r>
            <a:br>
              <a:rPr lang="uk-UA" sz="2100" b="1" smtClean="0"/>
            </a:br>
            <a:r>
              <a:rPr lang="uk-UA" sz="2100" b="1" smtClean="0"/>
              <a:t>щодо організації навчально-виховної роботи в 2014/2015 н.р..</a:t>
            </a:r>
            <a:r>
              <a:rPr lang="uk-UA" sz="2000" b="1" smtClean="0"/>
              <a:t/>
            </a:r>
            <a:br>
              <a:rPr lang="uk-UA" sz="2000" b="1" smtClean="0"/>
            </a:br>
            <a:r>
              <a:rPr lang="uk-UA" sz="2000" b="1" smtClean="0"/>
              <a:t/>
            </a:r>
            <a:br>
              <a:rPr lang="uk-UA" sz="2000" b="1" smtClean="0"/>
            </a:br>
            <a:r>
              <a:rPr lang="uk-UA" sz="2000" b="1" smtClean="0"/>
              <a:t/>
            </a:r>
            <a:br>
              <a:rPr lang="uk-UA" sz="2000" b="1" smtClean="0"/>
            </a:br>
            <a:r>
              <a:rPr lang="uk-UA" sz="2000" b="1" smtClean="0"/>
              <a:t/>
            </a:r>
            <a:br>
              <a:rPr lang="uk-UA" sz="2000" b="1" smtClean="0"/>
            </a:br>
            <a:r>
              <a:rPr lang="uk-UA" sz="2000" b="1" smtClean="0"/>
              <a:t/>
            </a:r>
            <a:br>
              <a:rPr lang="uk-UA" sz="2000" b="1" smtClean="0"/>
            </a:br>
            <a:endParaRPr lang="uk-UA" sz="2000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4143375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 </a:t>
            </a:r>
            <a:br>
              <a:rPr lang="uk-UA" b="1" dirty="0" smtClean="0"/>
            </a:br>
            <a:r>
              <a:rPr lang="uk-UA" b="1" dirty="0" smtClean="0"/>
              <a:t> </a:t>
            </a:r>
            <a:br>
              <a:rPr lang="uk-UA" b="1" dirty="0" smtClean="0"/>
            </a:br>
            <a:r>
              <a:rPr lang="uk-UA" b="1" dirty="0" smtClean="0">
                <a:solidFill>
                  <a:schemeClr val="tx1"/>
                </a:solidFill>
              </a:rPr>
              <a:t>   Підготувала вихователь-методист 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err="1" smtClean="0">
                <a:solidFill>
                  <a:schemeClr val="tx1"/>
                </a:solidFill>
              </a:rPr>
              <a:t>Радушанського</a:t>
            </a:r>
            <a:r>
              <a:rPr lang="uk-UA" b="1" dirty="0" smtClean="0">
                <a:solidFill>
                  <a:schemeClr val="tx1"/>
                </a:solidFill>
              </a:rPr>
              <a:t> КДНЗ «Ромашка»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            Стретович Оксана Іванівна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428625"/>
            <a:ext cx="8286750" cy="5938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Види  спеціально організованої навчальної діяльності </a:t>
            </a:r>
            <a:r>
              <a:rPr lang="ru-RU" sz="2400" dirty="0"/>
              <a:t>(за </a:t>
            </a:r>
            <a:r>
              <a:rPr lang="ru-RU" sz="2400" dirty="0" err="1"/>
              <a:t>К.Л.Крутій</a:t>
            </a:r>
            <a:r>
              <a:rPr lang="ru-RU" sz="2400" dirty="0"/>
              <a:t>):</a:t>
            </a:r>
            <a:endParaRPr lang="uk-UA" sz="24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Комплексні</a:t>
            </a:r>
            <a:r>
              <a:rPr lang="ru-RU" b="1" dirty="0"/>
              <a:t> </a:t>
            </a:r>
            <a:r>
              <a:rPr lang="ru-RU" b="1" dirty="0" err="1"/>
              <a:t>заняття</a:t>
            </a:r>
            <a:r>
              <a:rPr lang="ru-RU" dirty="0"/>
              <a:t> 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взаємопов'язаних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підкоряються</a:t>
            </a:r>
            <a:r>
              <a:rPr lang="ru-RU" dirty="0"/>
              <a:t>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меті</a:t>
            </a:r>
            <a:r>
              <a:rPr lang="ru-RU" dirty="0"/>
              <a:t>, </a:t>
            </a:r>
            <a:r>
              <a:rPr lang="ru-RU" dirty="0" err="1"/>
              <a:t>доповнюють</a:t>
            </a:r>
            <a:r>
              <a:rPr lang="ru-RU" dirty="0"/>
              <a:t> одна одну,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. </a:t>
            </a:r>
            <a:endParaRPr lang="uk-UA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  <a:r>
              <a:rPr lang="ru-RU" b="1" dirty="0" err="1"/>
              <a:t>Тематичне</a:t>
            </a:r>
            <a:r>
              <a:rPr lang="ru-RU" b="1" dirty="0"/>
              <a:t> </a:t>
            </a:r>
            <a:r>
              <a:rPr lang="ru-RU" b="1" dirty="0" err="1"/>
              <a:t>заняття</a:t>
            </a:r>
            <a:r>
              <a:rPr lang="ru-RU" dirty="0"/>
              <a:t> </a:t>
            </a:r>
            <a:r>
              <a:rPr lang="ru-RU" dirty="0" err="1"/>
              <a:t>планується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  <a:r>
              <a:rPr lang="uk-UA" dirty="0"/>
              <a:t>В</a:t>
            </a:r>
            <a:r>
              <a:rPr lang="ru-RU" dirty="0"/>
              <a:t>се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підпорядковане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меті</a:t>
            </a:r>
            <a:endParaRPr lang="uk-UA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b="1" dirty="0" err="1"/>
              <a:t>Комбіноване</a:t>
            </a:r>
            <a:r>
              <a:rPr lang="ru-RU" b="1" dirty="0"/>
              <a:t> </a:t>
            </a:r>
            <a:r>
              <a:rPr lang="ru-RU" b="1" dirty="0" err="1"/>
              <a:t>заняття</a:t>
            </a:r>
            <a:r>
              <a:rPr lang="ru-RU" dirty="0"/>
              <a:t> 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</a:t>
            </a:r>
            <a:r>
              <a:rPr lang="ru-RU" dirty="0" err="1"/>
              <a:t>частіше</a:t>
            </a:r>
            <a:r>
              <a:rPr lang="ru-RU" dirty="0"/>
              <a:t> за все -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),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комбінуватися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пам'ятати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комбінованого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висуватися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вирішуються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.</a:t>
            </a:r>
            <a:endParaRPr lang="uk-UA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 </a:t>
            </a:r>
            <a:r>
              <a:rPr lang="ru-RU" b="1" dirty="0" err="1"/>
              <a:t>Домінантне</a:t>
            </a:r>
            <a:r>
              <a:rPr lang="ru-RU" b="1" dirty="0"/>
              <a:t> </a:t>
            </a:r>
            <a:r>
              <a:rPr lang="ru-RU" b="1" dirty="0" err="1"/>
              <a:t>заняття</a:t>
            </a:r>
            <a:r>
              <a:rPr lang="ru-RU" dirty="0"/>
              <a:t>  </a:t>
            </a:r>
            <a:r>
              <a:rPr lang="ru-RU" dirty="0" err="1"/>
              <a:t>будується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комбінованого</a:t>
            </a:r>
            <a:r>
              <a:rPr lang="ru-RU" dirty="0"/>
              <a:t>, коли </a:t>
            </a:r>
            <a:r>
              <a:rPr lang="ru-RU" dirty="0" err="1"/>
              <a:t>вихователь</a:t>
            </a:r>
            <a:r>
              <a:rPr lang="ru-RU" dirty="0"/>
              <a:t> </a:t>
            </a:r>
            <a:r>
              <a:rPr lang="ru-RU" dirty="0" err="1"/>
              <a:t>приділяє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якомусь</a:t>
            </a:r>
            <a:r>
              <a:rPr lang="ru-RU" dirty="0"/>
              <a:t> </a:t>
            </a:r>
            <a:r>
              <a:rPr lang="ru-RU" dirty="0" err="1"/>
              <a:t>питанню</a:t>
            </a:r>
            <a:r>
              <a:rPr lang="ru-RU" dirty="0"/>
              <a:t>, </a:t>
            </a:r>
            <a:r>
              <a:rPr lang="ru-RU" dirty="0" err="1"/>
              <a:t>проблемі</a:t>
            </a:r>
            <a:r>
              <a:rPr lang="ru-RU" dirty="0"/>
              <a:t>, </a:t>
            </a:r>
            <a:r>
              <a:rPr lang="ru-RU" dirty="0" err="1"/>
              <a:t>розділу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робиться</a:t>
            </a:r>
            <a:r>
              <a:rPr lang="ru-RU" dirty="0"/>
              <a:t> акцент </a:t>
            </a:r>
            <a:r>
              <a:rPr lang="ru-RU" dirty="0" err="1"/>
              <a:t>тільки</a:t>
            </a:r>
            <a:r>
              <a:rPr lang="ru-RU" dirty="0"/>
              <a:t> на одному (</a:t>
            </a:r>
            <a:r>
              <a:rPr lang="ru-RU" dirty="0" err="1"/>
              <a:t>будь-якому</a:t>
            </a:r>
            <a:r>
              <a:rPr lang="ru-RU" dirty="0"/>
              <a:t>)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(</a:t>
            </a:r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домінує</a:t>
            </a:r>
            <a:r>
              <a:rPr lang="ru-RU" dirty="0"/>
              <a:t>).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як </a:t>
            </a:r>
            <a:r>
              <a:rPr lang="ru-RU" dirty="0" err="1"/>
              <a:t>допоміжні</a:t>
            </a:r>
            <a:r>
              <a:rPr lang="ru-RU" dirty="0"/>
              <a:t>. </a:t>
            </a:r>
            <a:r>
              <a:rPr lang="ru-RU" dirty="0" err="1"/>
              <a:t>Домінантні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тему та сюжет</a:t>
            </a:r>
            <a:r>
              <a:rPr lang="uk-UA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  <a:endParaRPr lang="uk-UA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88" y="642938"/>
            <a:ext cx="8429625" cy="4894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Сюжетно-динамічні</a:t>
            </a:r>
            <a:r>
              <a:rPr lang="ru-RU" b="1" dirty="0"/>
              <a:t> </a:t>
            </a:r>
            <a:r>
              <a:rPr lang="ru-RU" b="1" dirty="0" err="1"/>
              <a:t>заняття</a:t>
            </a:r>
            <a:r>
              <a:rPr lang="ru-RU" dirty="0"/>
              <a:t> </a:t>
            </a:r>
            <a:r>
              <a:rPr lang="ru-RU" dirty="0" err="1"/>
              <a:t>частіше</a:t>
            </a:r>
            <a:r>
              <a:rPr lang="ru-RU" dirty="0"/>
              <a:t> за все </a:t>
            </a:r>
            <a:r>
              <a:rPr lang="ru-RU" dirty="0" err="1"/>
              <a:t>проводяться</a:t>
            </a:r>
            <a:r>
              <a:rPr lang="ru-RU" dirty="0"/>
              <a:t> в </a:t>
            </a:r>
            <a:r>
              <a:rPr lang="ru-RU" dirty="0" err="1"/>
              <a:t>ігровій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дорослим</a:t>
            </a:r>
            <a:r>
              <a:rPr lang="ru-RU" dirty="0"/>
              <a:t>) </a:t>
            </a:r>
            <a:r>
              <a:rPr lang="ru-RU" dirty="0" err="1"/>
              <a:t>будь-яких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підпорядковано</a:t>
            </a:r>
            <a:r>
              <a:rPr lang="ru-RU" dirty="0"/>
              <a:t> </a:t>
            </a:r>
            <a:r>
              <a:rPr lang="ru-RU" dirty="0" err="1"/>
              <a:t>визначеному</a:t>
            </a:r>
            <a:r>
              <a:rPr lang="ru-RU" dirty="0"/>
              <a:t> </a:t>
            </a:r>
            <a:r>
              <a:rPr lang="ru-RU" dirty="0" err="1"/>
              <a:t>сюжетові</a:t>
            </a:r>
            <a:r>
              <a:rPr lang="ru-RU" dirty="0"/>
              <a:t> - </a:t>
            </a:r>
            <a:r>
              <a:rPr lang="ru-RU" dirty="0" err="1"/>
              <a:t>казковому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запозиченому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</a:t>
            </a:r>
            <a:endParaRPr lang="uk-UA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b="1" dirty="0" err="1"/>
              <a:t>Інтегровані</a:t>
            </a:r>
            <a:r>
              <a:rPr lang="ru-RU" b="1" dirty="0"/>
              <a:t> </a:t>
            </a:r>
            <a:r>
              <a:rPr lang="ru-RU" b="1" dirty="0" err="1"/>
              <a:t>заняття</a:t>
            </a:r>
            <a:r>
              <a:rPr lang="ru-RU" dirty="0"/>
              <a:t> 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, яке </a:t>
            </a:r>
            <a:r>
              <a:rPr lang="ru-RU" dirty="0" err="1"/>
              <a:t>має</a:t>
            </a:r>
            <a:r>
              <a:rPr lang="ru-RU" dirty="0"/>
              <a:t>  за мету синтез </a:t>
            </a:r>
            <a:r>
              <a:rPr lang="ru-RU" dirty="0" err="1"/>
              <a:t>змісту</a:t>
            </a:r>
            <a:r>
              <a:rPr lang="ru-RU" dirty="0"/>
              <a:t> (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)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тем,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теми,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правильніше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серія</a:t>
            </a:r>
            <a:r>
              <a:rPr lang="ru-RU" dirty="0"/>
              <a:t> (цикл, система) занять,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зумовлено</a:t>
            </a:r>
            <a:r>
              <a:rPr lang="ru-RU" dirty="0"/>
              <a:t> </a:t>
            </a:r>
            <a:r>
              <a:rPr lang="ru-RU" dirty="0" err="1"/>
              <a:t>пошуками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у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цілісного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предметної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  <a:endParaRPr lang="uk-UA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  <a:r>
              <a:rPr lang="ru-RU" b="1" dirty="0" err="1"/>
              <a:t>Заняття-проект</a:t>
            </a:r>
            <a:r>
              <a:rPr lang="ru-RU" dirty="0"/>
              <a:t> </a:t>
            </a:r>
            <a:r>
              <a:rPr lang="ru-RU" dirty="0" err="1"/>
              <a:t>педагогічна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, яка </a:t>
            </a:r>
            <a:r>
              <a:rPr lang="ru-RU" dirty="0" err="1"/>
              <a:t>орієнтована</a:t>
            </a:r>
            <a:r>
              <a:rPr lang="ru-RU" dirty="0"/>
              <a:t> не на </a:t>
            </a:r>
            <a:r>
              <a:rPr lang="ru-RU" dirty="0" err="1"/>
              <a:t>інтеграцію</a:t>
            </a:r>
            <a:r>
              <a:rPr lang="ru-RU" dirty="0"/>
              <a:t> </a:t>
            </a:r>
            <a:r>
              <a:rPr lang="ru-RU" dirty="0" err="1"/>
              <a:t>фактичних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а на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надбання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. </a:t>
            </a:r>
            <a:r>
              <a:rPr lang="ru-RU" dirty="0" err="1"/>
              <a:t>Обов'язкові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проекту - </a:t>
            </a:r>
            <a:r>
              <a:rPr lang="ru-RU" dirty="0" err="1"/>
              <a:t>наявність</a:t>
            </a:r>
            <a:r>
              <a:rPr lang="ru-RU" dirty="0"/>
              <a:t> мети, </a:t>
            </a:r>
            <a:r>
              <a:rPr lang="ru-RU" dirty="0" err="1"/>
              <a:t>обмеженість</a:t>
            </a:r>
            <a:r>
              <a:rPr lang="ru-RU" dirty="0"/>
              <a:t> у </a:t>
            </a:r>
            <a:r>
              <a:rPr lang="ru-RU" dirty="0" err="1"/>
              <a:t>часі</a:t>
            </a:r>
            <a:r>
              <a:rPr lang="ru-RU" dirty="0"/>
              <a:t>, </a:t>
            </a:r>
            <a:r>
              <a:rPr lang="ru-RU" dirty="0" err="1"/>
              <a:t>неповторність</a:t>
            </a:r>
            <a:r>
              <a:rPr lang="ru-RU" dirty="0"/>
              <a:t>, </a:t>
            </a:r>
            <a:r>
              <a:rPr lang="ru-RU" dirty="0" err="1"/>
              <a:t>унікальність</a:t>
            </a:r>
            <a:r>
              <a:rPr lang="ru-RU" dirty="0"/>
              <a:t>, </a:t>
            </a:r>
            <a:r>
              <a:rPr lang="ru-RU" dirty="0" err="1"/>
              <a:t>обмеженість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дитяча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, </a:t>
            </a:r>
            <a:r>
              <a:rPr lang="ru-RU" dirty="0" err="1"/>
              <a:t>співтворчість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дорослих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</a:t>
            </a:r>
            <a:endParaRPr lang="uk-UA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Міні-заняття</a:t>
            </a:r>
            <a:r>
              <a:rPr lang="ru-RU" dirty="0"/>
              <a:t> 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вихованців</a:t>
            </a:r>
            <a:r>
              <a:rPr lang="ru-RU" dirty="0"/>
              <a:t>, вони </a:t>
            </a:r>
            <a:r>
              <a:rPr lang="ru-RU" dirty="0" err="1"/>
              <a:t>зорієнтовані</a:t>
            </a:r>
            <a:r>
              <a:rPr lang="ru-RU" dirty="0"/>
              <a:t> на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підгрупу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проявили </a:t>
            </a:r>
            <a:r>
              <a:rPr lang="ru-RU" dirty="0" err="1"/>
              <a:t>інтерес</a:t>
            </a:r>
            <a:r>
              <a:rPr lang="ru-RU" dirty="0"/>
              <a:t> до конкретного виду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індивідуально-груповий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). </a:t>
            </a:r>
            <a:r>
              <a:rPr lang="ru-RU" dirty="0" err="1"/>
              <a:t>Протягом</a:t>
            </a:r>
            <a:r>
              <a:rPr lang="ru-RU" dirty="0"/>
              <a:t> дня </a:t>
            </a:r>
            <a:r>
              <a:rPr lang="ru-RU" dirty="0" err="1"/>
              <a:t>можна</a:t>
            </a:r>
            <a:r>
              <a:rPr lang="ru-RU" dirty="0"/>
              <a:t> провести </a:t>
            </a:r>
            <a:r>
              <a:rPr lang="ru-RU" dirty="0" err="1"/>
              <a:t>кілька</a:t>
            </a:r>
            <a:r>
              <a:rPr lang="ru-RU" dirty="0"/>
              <a:t> таких занять.</a:t>
            </a:r>
            <a:endParaRPr lang="uk-UA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714375"/>
            <a:ext cx="8358188" cy="5294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Форми</a:t>
            </a:r>
            <a:r>
              <a:rPr lang="ru-RU" sz="3200" dirty="0"/>
              <a:t> </a:t>
            </a:r>
            <a:r>
              <a:rPr lang="ru-RU" sz="3200" dirty="0" err="1"/>
              <a:t>організації</a:t>
            </a:r>
            <a:r>
              <a:rPr lang="ru-RU" sz="3200" dirty="0"/>
              <a:t> </a:t>
            </a:r>
            <a:r>
              <a:rPr lang="ru-RU" sz="3200" dirty="0" err="1"/>
              <a:t>дітей</a:t>
            </a:r>
            <a:r>
              <a:rPr lang="ru-RU" sz="3200" dirty="0"/>
              <a:t>:</a:t>
            </a:r>
            <a:endParaRPr lang="uk-UA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 </a:t>
            </a: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-  </a:t>
            </a:r>
            <a:r>
              <a:rPr lang="ru-RU" b="1" i="1" dirty="0" err="1"/>
              <a:t>фронтальні</a:t>
            </a:r>
            <a:r>
              <a:rPr lang="ru-RU" dirty="0"/>
              <a:t> (</a:t>
            </a:r>
            <a:r>
              <a:rPr lang="ru-RU" dirty="0" err="1"/>
              <a:t>загальногрупові</a:t>
            </a:r>
            <a:r>
              <a:rPr lang="ru-RU" dirty="0"/>
              <a:t>, </a:t>
            </a:r>
            <a:r>
              <a:rPr lang="ru-RU" dirty="0" err="1"/>
              <a:t>колективні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усією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;</a:t>
            </a: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-  </a:t>
            </a:r>
            <a:r>
              <a:rPr lang="ru-RU" b="1" i="1" dirty="0" err="1"/>
              <a:t>підгрупові</a:t>
            </a:r>
            <a:r>
              <a:rPr lang="ru-RU" dirty="0"/>
              <a:t> (в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джерелах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груповими</a:t>
            </a:r>
            <a:r>
              <a:rPr lang="ru-RU" dirty="0"/>
              <a:t>),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організують</a:t>
            </a:r>
            <a:r>
              <a:rPr lang="ru-RU" dirty="0"/>
              <a:t> по 8-15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розділяючи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підгрупи</a:t>
            </a:r>
            <a:r>
              <a:rPr lang="ru-RU" dirty="0"/>
              <a:t>. </a:t>
            </a:r>
            <a:r>
              <a:rPr lang="ru-RU" dirty="0" err="1"/>
              <a:t>Підгрупи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за </a:t>
            </a:r>
            <a:r>
              <a:rPr lang="ru-RU" dirty="0" err="1"/>
              <a:t>психологічним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, </a:t>
            </a:r>
            <a:r>
              <a:rPr lang="ru-RU" dirty="0" err="1"/>
              <a:t>орієнтуючись</a:t>
            </a:r>
            <a:r>
              <a:rPr lang="ru-RU" dirty="0"/>
              <a:t> на </a:t>
            </a:r>
            <a:r>
              <a:rPr lang="ru-RU" dirty="0" err="1"/>
              <a:t>інтереси</a:t>
            </a:r>
            <a:r>
              <a:rPr lang="ru-RU" dirty="0"/>
              <a:t>, </a:t>
            </a:r>
            <a:r>
              <a:rPr lang="ru-RU" dirty="0" err="1"/>
              <a:t>ситуативні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,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суб'єктивні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об'єктивні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;</a:t>
            </a: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-  </a:t>
            </a:r>
            <a:r>
              <a:rPr lang="ru-RU" b="1" i="1" dirty="0" err="1"/>
              <a:t>індивідуально-підгрупові</a:t>
            </a:r>
            <a:r>
              <a:rPr lang="ru-RU" dirty="0"/>
              <a:t> 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індивідуально-групові</a:t>
            </a:r>
            <a:r>
              <a:rPr lang="ru-RU" dirty="0"/>
              <a:t>),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об'єднують</a:t>
            </a:r>
            <a:r>
              <a:rPr lang="ru-RU" dirty="0"/>
              <a:t> по 4 - 8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диференційованого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;</a:t>
            </a: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-</a:t>
            </a:r>
            <a:r>
              <a:rPr lang="ru-RU" b="1" dirty="0"/>
              <a:t>  </a:t>
            </a:r>
            <a:r>
              <a:rPr lang="uk-UA" b="1" i="1" dirty="0"/>
              <a:t>індивідуальні</a:t>
            </a:r>
            <a:r>
              <a:rPr lang="uk-UA" dirty="0"/>
              <a:t>, які проводяться і з окремими дітьми, і з маленькими підгрупами по 1 - 4 осіб, якщо ці діти потребують індивідуальної навчально-розвивальної роботи одна­кової чи подібної спрямованості.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714375"/>
            <a:ext cx="8358188" cy="53546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За </a:t>
            </a:r>
            <a:r>
              <a:rPr lang="ru-RU" sz="2400" dirty="0" err="1"/>
              <a:t>специфікою</a:t>
            </a:r>
            <a:r>
              <a:rPr lang="ru-RU" sz="2400" dirty="0"/>
              <a:t> </a:t>
            </a:r>
            <a:r>
              <a:rPr lang="ru-RU" sz="2400" dirty="0" err="1"/>
              <a:t>поєднання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 </a:t>
            </a:r>
            <a:r>
              <a:rPr lang="ru-RU" sz="2400" dirty="0" err="1"/>
              <a:t>методів</a:t>
            </a:r>
            <a:r>
              <a:rPr lang="ru-RU" sz="2400" dirty="0"/>
              <a:t>, </a:t>
            </a:r>
            <a:r>
              <a:rPr lang="ru-RU" sz="2400" dirty="0" err="1"/>
              <a:t>прийомів</a:t>
            </a:r>
            <a:r>
              <a:rPr lang="ru-RU" sz="2400" i="1" dirty="0"/>
              <a:t>, </a:t>
            </a:r>
            <a:r>
              <a:rPr lang="ru-RU" sz="2400" dirty="0" err="1"/>
              <a:t>засобів</a:t>
            </a:r>
            <a:r>
              <a:rPr lang="ru-RU" sz="2400" dirty="0"/>
              <a:t> </a:t>
            </a:r>
            <a:r>
              <a:rPr lang="ru-RU" sz="2400" dirty="0" err="1"/>
              <a:t>навчання</a:t>
            </a:r>
            <a:r>
              <a:rPr lang="ru-RU" sz="2400" dirty="0"/>
              <a:t>:</a:t>
            </a: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К</a:t>
            </a:r>
            <a:r>
              <a:rPr lang="ru-RU" b="1" dirty="0" err="1"/>
              <a:t>ом­бінован</a:t>
            </a:r>
            <a:r>
              <a:rPr lang="uk-UA" b="1" dirty="0"/>
              <a:t>і</a:t>
            </a:r>
            <a:r>
              <a:rPr lang="ru-RU" b="1" dirty="0"/>
              <a:t> </a:t>
            </a:r>
            <a:r>
              <a:rPr lang="ru-RU" b="1" dirty="0" err="1"/>
              <a:t>заняття</a:t>
            </a:r>
            <a:r>
              <a:rPr lang="ru-RU" dirty="0"/>
              <a:t> </a:t>
            </a:r>
            <a:r>
              <a:rPr lang="ru-RU" dirty="0" err="1"/>
              <a:t>засто­совують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комбіна­цію</a:t>
            </a:r>
            <a:r>
              <a:rPr lang="ru-RU" dirty="0"/>
              <a:t> </a:t>
            </a:r>
            <a:r>
              <a:rPr lang="ru-RU" dirty="0" err="1"/>
              <a:t>наочних</a:t>
            </a:r>
            <a:r>
              <a:rPr lang="ru-RU" dirty="0"/>
              <a:t>, </a:t>
            </a:r>
            <a:r>
              <a:rPr lang="ru-RU" dirty="0" err="1"/>
              <a:t>словесних</a:t>
            </a:r>
            <a:r>
              <a:rPr lang="ru-RU" dirty="0"/>
              <a:t>,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при­йомів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на­вчання</a:t>
            </a:r>
            <a:r>
              <a:rPr lang="ru-RU" dirty="0"/>
              <a:t> -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ігор</a:t>
            </a:r>
            <a:r>
              <a:rPr lang="ru-RU" dirty="0"/>
              <a:t>, </a:t>
            </a:r>
            <a:r>
              <a:rPr lang="ru-RU" dirty="0" err="1"/>
              <a:t>предметно-іграшкової</a:t>
            </a:r>
            <a:r>
              <a:rPr lang="ru-RU" dirty="0"/>
              <a:t>, </a:t>
            </a:r>
            <a:r>
              <a:rPr lang="ru-RU" dirty="0" err="1"/>
              <a:t>ілюстративної</a:t>
            </a:r>
            <a:r>
              <a:rPr lang="ru-RU" dirty="0"/>
              <a:t> </a:t>
            </a:r>
            <a:r>
              <a:rPr lang="ru-RU" dirty="0" err="1"/>
              <a:t>наочності</a:t>
            </a:r>
            <a:r>
              <a:rPr lang="ru-RU" dirty="0"/>
              <a:t>, </a:t>
            </a:r>
            <a:r>
              <a:rPr lang="ru-RU" dirty="0" err="1"/>
              <a:t>літературних</a:t>
            </a:r>
            <a:r>
              <a:rPr lang="ru-RU" dirty="0"/>
              <a:t>,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-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вихованців</a:t>
            </a:r>
            <a:r>
              <a:rPr lang="ru-RU" dirty="0"/>
              <a:t>,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дидактич­них</a:t>
            </a:r>
            <a:r>
              <a:rPr lang="ru-RU" dirty="0"/>
              <a:t>, </a:t>
            </a:r>
            <a:r>
              <a:rPr lang="ru-RU" dirty="0" err="1"/>
              <a:t>розвивальних</a:t>
            </a:r>
            <a:r>
              <a:rPr lang="ru-RU" dirty="0"/>
              <a:t>, </a:t>
            </a:r>
            <a:r>
              <a:rPr lang="ru-RU" dirty="0" err="1"/>
              <a:t>виховних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змістового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 конкрет­ного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конкретною </a:t>
            </a:r>
            <a:r>
              <a:rPr lang="ru-RU" dirty="0" err="1"/>
              <a:t>групою</a:t>
            </a:r>
            <a:r>
              <a:rPr lang="ru-RU" dirty="0"/>
              <a:t>/</a:t>
            </a:r>
            <a:r>
              <a:rPr lang="ru-RU" dirty="0" err="1"/>
              <a:t>підгрупою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харак­тер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  <a:endParaRPr lang="uk-UA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 </a:t>
            </a:r>
            <a:r>
              <a:rPr lang="ru-RU" b="1" dirty="0" err="1"/>
              <a:t>ігрових</a:t>
            </a:r>
            <a:r>
              <a:rPr lang="ru-RU" b="1" dirty="0"/>
              <a:t> </a:t>
            </a:r>
            <a:r>
              <a:rPr lang="ru-RU" b="1" dirty="0" err="1"/>
              <a:t>заняттях</a:t>
            </a:r>
            <a:r>
              <a:rPr lang="ru-RU" dirty="0"/>
              <a:t> весь комплекс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розв'я­зують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підібраних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(</a:t>
            </a:r>
            <a:r>
              <a:rPr lang="ru-RU" dirty="0" err="1"/>
              <a:t>дидактичних</a:t>
            </a:r>
            <a:r>
              <a:rPr lang="ru-RU" dirty="0"/>
              <a:t>, </a:t>
            </a:r>
            <a:r>
              <a:rPr lang="ru-RU" dirty="0" err="1"/>
              <a:t>рухли­вих</a:t>
            </a:r>
            <a:r>
              <a:rPr lang="ru-RU" dirty="0"/>
              <a:t>,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ігор-театралізацій</a:t>
            </a:r>
            <a:r>
              <a:rPr lang="ru-RU" dirty="0"/>
              <a:t>, </a:t>
            </a:r>
            <a:r>
              <a:rPr lang="ru-RU" dirty="0" err="1"/>
              <a:t>конструксторсько-будівельних</a:t>
            </a:r>
            <a:r>
              <a:rPr lang="ru-RU" dirty="0"/>
              <a:t> </a:t>
            </a:r>
            <a:r>
              <a:rPr lang="ru-RU" dirty="0" err="1"/>
              <a:t>то­що</a:t>
            </a:r>
            <a:r>
              <a:rPr lang="ru-RU" dirty="0"/>
              <a:t>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ігрових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об'єднані</a:t>
            </a:r>
            <a:r>
              <a:rPr lang="ru-RU" dirty="0"/>
              <a:t> </a:t>
            </a:r>
            <a:r>
              <a:rPr lang="ru-RU" dirty="0" err="1"/>
              <a:t>спільною</a:t>
            </a:r>
            <a:r>
              <a:rPr lang="ru-RU" dirty="0"/>
              <a:t> темою </a:t>
            </a:r>
            <a:r>
              <a:rPr lang="ru-RU" dirty="0" err="1"/>
              <a:t>чи</a:t>
            </a:r>
            <a:r>
              <a:rPr lang="ru-RU" dirty="0"/>
              <a:t> сюжетною </a:t>
            </a:r>
            <a:r>
              <a:rPr lang="ru-RU" dirty="0" err="1"/>
              <a:t>лінією</a:t>
            </a:r>
            <a:r>
              <a:rPr lang="ru-RU" dirty="0"/>
              <a:t>.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та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методичними</a:t>
            </a:r>
            <a:r>
              <a:rPr lang="ru-RU" dirty="0"/>
              <a:t> </a:t>
            </a:r>
            <a:r>
              <a:rPr lang="ru-RU" dirty="0" err="1"/>
              <a:t>закономірностями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того</a:t>
            </a:r>
            <a:r>
              <a:rPr lang="ru-RU" dirty="0"/>
              <a:t> </a:t>
            </a:r>
            <a:r>
              <a:rPr lang="ru-RU" dirty="0" err="1"/>
              <a:t>за­няття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пізнавального</a:t>
            </a:r>
            <a:r>
              <a:rPr lang="ru-RU" dirty="0"/>
              <a:t>, </a:t>
            </a:r>
            <a:r>
              <a:rPr lang="ru-RU" dirty="0" err="1"/>
              <a:t>фізичного</a:t>
            </a:r>
            <a:r>
              <a:rPr lang="ru-RU" dirty="0"/>
              <a:t>, </a:t>
            </a:r>
            <a:r>
              <a:rPr lang="ru-RU" dirty="0" err="1"/>
              <a:t>мовленнєвого</a:t>
            </a:r>
            <a:r>
              <a:rPr lang="ru-RU" dirty="0"/>
              <a:t>, </a:t>
            </a:r>
            <a:r>
              <a:rPr lang="ru-RU" dirty="0" err="1"/>
              <a:t>соціально-мораль­ного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88" y="928688"/>
            <a:ext cx="8429625" cy="53546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Сюжетно-ігрові</a:t>
            </a:r>
            <a:r>
              <a:rPr lang="ru-RU" dirty="0"/>
              <a:t> </a:t>
            </a:r>
            <a:r>
              <a:rPr lang="uk-UA" dirty="0"/>
              <a:t>(сюжетні)</a:t>
            </a:r>
            <a:r>
              <a:rPr lang="ru-RU" dirty="0"/>
              <a:t> </a:t>
            </a:r>
            <a:r>
              <a:rPr lang="uk-UA" b="1" dirty="0"/>
              <a:t>заняття</a:t>
            </a:r>
            <a:r>
              <a:rPr lang="ru-RU" dirty="0"/>
              <a:t> </a:t>
            </a:r>
            <a:r>
              <a:rPr lang="uk-UA" dirty="0"/>
              <a:t>відрізняються від інших насиченістю ігровими ситуаціями, сюрпризними моментами, іміта­ціями та іншими ігровими прийомами подачі, закріплення, узагаль­нення програмового матеріалу. </a:t>
            </a: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заплановані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підпорядковуються</a:t>
            </a:r>
            <a:r>
              <a:rPr lang="ru-RU" dirty="0"/>
              <a:t> </a:t>
            </a:r>
            <a:r>
              <a:rPr lang="ru-RU" dirty="0" err="1"/>
              <a:t>єдиному</a:t>
            </a:r>
            <a:r>
              <a:rPr lang="ru-RU" dirty="0"/>
              <a:t> сюжету. В основу сю­жету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покладені</a:t>
            </a:r>
            <a:r>
              <a:rPr lang="ru-RU" dirty="0"/>
              <a:t> </a:t>
            </a:r>
            <a:r>
              <a:rPr lang="ru-RU" dirty="0" err="1"/>
              <a:t>улюблені</a:t>
            </a:r>
            <a:r>
              <a:rPr lang="ru-RU" dirty="0"/>
              <a:t> </a:t>
            </a:r>
            <a:r>
              <a:rPr lang="ru-RU" dirty="0" err="1"/>
              <a:t>літературні</a:t>
            </a:r>
            <a:r>
              <a:rPr lang="ru-RU" dirty="0"/>
              <a:t> твори, </a:t>
            </a: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кі­но</a:t>
            </a:r>
            <a:r>
              <a:rPr lang="ru-RU" dirty="0"/>
              <a:t>-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мультфільми</a:t>
            </a:r>
            <a:r>
              <a:rPr lang="ru-RU" dirty="0"/>
              <a:t>,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вигадані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, </a:t>
            </a:r>
            <a:r>
              <a:rPr lang="ru-RU" dirty="0" err="1"/>
              <a:t>художньо-естетичного</a:t>
            </a:r>
            <a:r>
              <a:rPr lang="ru-RU" dirty="0"/>
              <a:t>, </a:t>
            </a:r>
            <a:r>
              <a:rPr lang="ru-RU" dirty="0" err="1"/>
              <a:t>пізнавального</a:t>
            </a:r>
            <a:r>
              <a:rPr lang="ru-RU" dirty="0"/>
              <a:t>, </a:t>
            </a:r>
            <a:r>
              <a:rPr lang="ru-RU" dirty="0" err="1"/>
              <a:t>мовленнєвого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uk-UA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Домінантне заняття</a:t>
            </a:r>
            <a:r>
              <a:rPr lang="ru-RU" dirty="0"/>
              <a:t> </a:t>
            </a:r>
            <a:r>
              <a:rPr lang="uk-UA" dirty="0"/>
              <a:t>будують на основі комбінованого або змі­шаного, коли вихователь приділяє більшу увагу якомусь питанню, проблемі, розділу, тобто робить акцент тільки на одному виді діяль­ності з дітьми (цей вид домінує).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як </a:t>
            </a:r>
            <a:r>
              <a:rPr lang="ru-RU" dirty="0" err="1"/>
              <a:t>допоміжні</a:t>
            </a:r>
            <a:r>
              <a:rPr lang="ru-RU" dirty="0"/>
              <a:t>. </a:t>
            </a:r>
            <a:r>
              <a:rPr lang="ru-RU" dirty="0" err="1"/>
              <a:t>Домінанта</a:t>
            </a:r>
            <a:r>
              <a:rPr lang="ru-RU" dirty="0"/>
              <a:t> -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італійської</a:t>
            </a:r>
            <a:r>
              <a:rPr lang="ru-RU" dirty="0"/>
              <a:t>, буквально «</a:t>
            </a:r>
            <a:r>
              <a:rPr lang="ru-RU" dirty="0" err="1"/>
              <a:t>панівний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домінуюча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,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чого-небудь</a:t>
            </a:r>
            <a:r>
              <a:rPr lang="ru-RU" dirty="0"/>
              <a:t>. На таких </a:t>
            </a:r>
            <a:r>
              <a:rPr lang="ru-RU" dirty="0" err="1"/>
              <a:t>заняттях</a:t>
            </a:r>
            <a:r>
              <a:rPr lang="ru-RU" dirty="0"/>
              <a:t> </a:t>
            </a:r>
            <a:r>
              <a:rPr lang="ru-RU" dirty="0" err="1"/>
              <a:t>мо­жуть</a:t>
            </a:r>
            <a:r>
              <a:rPr lang="ru-RU" dirty="0"/>
              <a:t> </a:t>
            </a:r>
            <a:r>
              <a:rPr lang="ru-RU" dirty="0" err="1"/>
              <a:t>домінувати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. </a:t>
            </a:r>
            <a:r>
              <a:rPr lang="ru-RU" dirty="0" err="1"/>
              <a:t>Домінантні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сюжет.</a:t>
            </a: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" name="TextBox 3"/>
          <p:cNvSpPr txBox="1"/>
          <p:nvPr/>
        </p:nvSpPr>
        <p:spPr>
          <a:xfrm>
            <a:off x="357188" y="357188"/>
            <a:ext cx="8429625" cy="61547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Форми роботи з дітьми: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  <a:r>
              <a:rPr lang="uk-UA" sz="1600" b="1" dirty="0"/>
              <a:t>Ігрова діяльність: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 </a:t>
            </a:r>
            <a:r>
              <a:rPr lang="uk-UA" sz="1600" dirty="0"/>
              <a:t>1 Сюжетно-рольові ігри (етап)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2 Конструктивно - будівельні ігри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3 Дидактичні та розвиваючі ігри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4 Настільно-друковані ігри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5. Рухливі та спортивні  ігри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6. Українські народні ігри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7. Календарно-обрядові ігри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Трудова діяльність: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1. Культурно-гігієнічні навички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2. Самообслуговування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3. </a:t>
            </a:r>
            <a:r>
              <a:rPr lang="uk-UA" sz="1600" dirty="0" err="1"/>
              <a:t>Господарсько</a:t>
            </a:r>
            <a:r>
              <a:rPr lang="uk-UA" sz="1600" dirty="0"/>
              <a:t> - побутова праця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4.  Праця в природі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5. Ручна та художня праця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Експериментально-пошукова діяльність: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 </a:t>
            </a:r>
            <a:r>
              <a:rPr lang="uk-UA" sz="1600" dirty="0"/>
              <a:t>1.  Спостереження в природі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2. Спостереження в оточуючому середовищі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3. Експерименти, досліди, пошуки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 </a:t>
            </a:r>
            <a:r>
              <a:rPr lang="uk-UA" sz="1600" b="1" dirty="0"/>
              <a:t>Самостійна художня діяльність, морально - етичне  виховання: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1.  Бесіди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2. Спілкування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3. Художньо - мовленнєва діяльність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4. Художньо - естетична діяльність</a:t>
            </a: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" name="TextBox 3"/>
          <p:cNvSpPr txBox="1"/>
          <p:nvPr/>
        </p:nvSpPr>
        <p:spPr>
          <a:xfrm>
            <a:off x="357188" y="357188"/>
            <a:ext cx="8429625" cy="5694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Моделі планування можуть бути: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за сферами життєдіяльності</a:t>
            </a:r>
            <a:r>
              <a:rPr lang="uk-UA" dirty="0"/>
              <a:t> - щодня реалізується завдання однієї із сфер і всі лінії розвитку (метод занурення); п'ятниця або понеділок - день узагальнення за всіма сферами;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за видами діяльності</a:t>
            </a:r>
            <a:r>
              <a:rPr lang="uk-UA" dirty="0"/>
              <a:t> (ігрова, трудова, комунікативна, пізнавальна, рухова, навчальна) з урахуванням усіх ліній розвитку та змісту сфер життєдіяльності;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за інтегрованими блоками</a:t>
            </a:r>
            <a:r>
              <a:rPr lang="uk-UA" dirty="0"/>
              <a:t> - завдання художньо-естетичного, соціально-морального, мовленнєвого розвитку та інших, розв'язуються через усі сфери життєдіяльності. Окремо плануються завдання і види роботи з фізичної культури та музики;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за лініями розвитку</a:t>
            </a:r>
            <a:r>
              <a:rPr lang="uk-UA" dirty="0"/>
              <a:t> - кожного дня домінує одна лінія розвитку у взаємодії з іншими з урахуванням змісту усіх сфер життєдіяльності (метод занурення) тощо;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i="1" dirty="0"/>
              <a:t>за режимними моментами</a:t>
            </a:r>
            <a:r>
              <a:rPr lang="uk-UA" dirty="0"/>
              <a:t> - планування з реалізацією завдань 7-ми ліній розвитку та змісту сфер життєдіяльності в комплексі кожного дня.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" name="TextBox 3"/>
          <p:cNvSpPr txBox="1"/>
          <p:nvPr/>
        </p:nvSpPr>
        <p:spPr>
          <a:xfrm>
            <a:off x="357188" y="549275"/>
            <a:ext cx="8429625" cy="5319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uk-UA">
                <a:solidFill>
                  <a:schemeClr val="tx1"/>
                </a:solidFill>
                <a:latin typeface="Arial" charset="0"/>
              </a:rPr>
              <a:t>Організована навчально-пізнавальна діяльність у дошкільному закладі не обмежується самими заняттями як найбільш відомою і популярною організаційною формою.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uk-UA">
                <a:solidFill>
                  <a:schemeClr val="tx1"/>
                </a:solidFill>
                <a:latin typeface="Arial" charset="0"/>
              </a:rPr>
              <a:t> Основними її формами є: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uk-UA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uk-UA">
                <a:solidFill>
                  <a:schemeClr val="tx1"/>
                </a:solidFill>
                <a:latin typeface="Arial" charset="0"/>
              </a:rPr>
              <a:t>заняття різних видів; 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endParaRPr lang="uk-UA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uk-UA">
                <a:solidFill>
                  <a:schemeClr val="tx1"/>
                </a:solidFill>
                <a:latin typeface="Arial" charset="0"/>
              </a:rPr>
              <a:t>гурткова (секційна, студійна) робота;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endParaRPr lang="uk-UA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uk-UA">
                <a:solidFill>
                  <a:schemeClr val="tx1"/>
                </a:solidFill>
                <a:latin typeface="Arial" charset="0"/>
              </a:rPr>
              <a:t>індивідуальна робота навчально-пізнавального спрямування у повсякденні;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endParaRPr lang="uk-UA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uk-UA">
                <a:solidFill>
                  <a:schemeClr val="tx1"/>
                </a:solidFill>
                <a:latin typeface="Arial" charset="0"/>
              </a:rPr>
              <a:t>організовані дидактичні ігри у повсякденному житті;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endParaRPr lang="uk-UA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uk-UA">
                <a:solidFill>
                  <a:schemeClr val="tx1"/>
                </a:solidFill>
                <a:latin typeface="Arial" charset="0"/>
              </a:rPr>
              <a:t>екскурсії у природне і соціальне довкілля, спостереження у повсякденні;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endParaRPr lang="uk-UA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uk-UA">
                <a:solidFill>
                  <a:schemeClr val="tx1"/>
                </a:solidFill>
                <a:latin typeface="Arial" charset="0"/>
              </a:rPr>
              <a:t>елементарні досліди, пошукові ситуації у повсякденному бутті та ін.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defRPr/>
            </a:pPr>
            <a:endParaRPr lang="uk-UA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4"/>
          <a:srcRect l="25806" t="29297" r="25330" b="16992"/>
          <a:stretch>
            <a:fillRect/>
          </a:stretch>
        </p:blipFill>
        <p:spPr bwMode="auto">
          <a:xfrm>
            <a:off x="323850" y="549275"/>
            <a:ext cx="83232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/>
          <a:srcRect l="25806" t="28320" r="25877" b="16992"/>
          <a:stretch>
            <a:fillRect/>
          </a:stretch>
        </p:blipFill>
        <p:spPr bwMode="auto">
          <a:xfrm>
            <a:off x="395288" y="333375"/>
            <a:ext cx="830738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500063" y="1857375"/>
            <a:ext cx="8215312" cy="3108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sz="2800" i="1" dirty="0"/>
              <a:t>Дошкільна освіта і виховання здійснюються у сім'ї, дошкільних навчальних   закладах  у  взаємодії  з сім'єю  і  мають  на  меті забезпечення  фізичного,  психічного здоров'я дітей, їх всебічного розвитку,  набуття  життєвого  досвіду, вироблення умінь, навичок, необхідних для подальшого навчання.                                                                                                                        </a:t>
            </a:r>
            <a:r>
              <a:rPr lang="uk-UA" sz="2800" dirty="0"/>
              <a:t>( Стаття 33 Закон України Про освіту)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" name="TextBox 3"/>
          <p:cNvSpPr txBox="1"/>
          <p:nvPr/>
        </p:nvSpPr>
        <p:spPr>
          <a:xfrm>
            <a:off x="357188" y="357188"/>
            <a:ext cx="8429625" cy="6308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/>
              <a:t>Перспективно - календарний  блочно-тематичний   та за режимними моментами план  </a:t>
            </a:r>
            <a:r>
              <a:rPr lang="uk-UA" sz="1600" b="1" i="1" dirty="0" err="1"/>
              <a:t>освітньо</a:t>
            </a:r>
            <a:r>
              <a:rPr lang="uk-UA" sz="1600" b="1" i="1" dirty="0"/>
              <a:t> - виховної роботи, спрямований на переорієнтацію розвитку особистості дошкільника на засадах  оновленої  редакції  Базового компоненту дошкільної освіти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         1.  Загальна  частина  плану: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Титульна сторінка (якої вікової або різновікової групи, навчальний рік, ПІБ. вихователів)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Загальні відомості про групу (список дітей)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         2. Перспективна частина: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Взаємодія з батьками </a:t>
            </a:r>
            <a:r>
              <a:rPr lang="ru-RU" sz="1600" dirty="0"/>
              <a:t>(форма, тема, </a:t>
            </a:r>
            <a:r>
              <a:rPr lang="ru-RU" sz="1600" dirty="0" err="1"/>
              <a:t>термін</a:t>
            </a:r>
            <a:r>
              <a:rPr lang="ru-RU" sz="1600" dirty="0"/>
              <a:t> </a:t>
            </a:r>
            <a:r>
              <a:rPr lang="ru-RU" sz="1600" dirty="0" err="1"/>
              <a:t>проведення</a:t>
            </a:r>
            <a:r>
              <a:rPr lang="ru-RU" sz="1600" dirty="0"/>
              <a:t> ) 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/>
              <a:t>Батьківські збори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/>
              <a:t>Консультація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/>
              <a:t>Папки – пересувки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/>
              <a:t>Бесіди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/>
              <a:t>Інформація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/>
              <a:t>Соціальний патронат(П.І. дитини, дата, відповідальний)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/>
              <a:t>Наочна пропаганда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/>
              <a:t>Вивчення досвіду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/>
              <a:t>День відкритих дверей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Ранкова</a:t>
            </a:r>
            <a:r>
              <a:rPr lang="ru-RU" sz="1600" dirty="0"/>
              <a:t> </a:t>
            </a:r>
            <a:r>
              <a:rPr lang="ru-RU" sz="1600" dirty="0" err="1"/>
              <a:t>гімнастика</a:t>
            </a:r>
            <a:r>
              <a:rPr lang="ru-RU" sz="1600" dirty="0"/>
              <a:t> </a:t>
            </a:r>
            <a:r>
              <a:rPr lang="ru-RU" sz="1600" i="1" dirty="0"/>
              <a:t>(2 </a:t>
            </a:r>
            <a:r>
              <a:rPr lang="ru-RU" sz="1600" i="1" dirty="0" err="1"/>
              <a:t>комплекси</a:t>
            </a:r>
            <a:r>
              <a:rPr lang="ru-RU" sz="1600" i="1" dirty="0"/>
              <a:t>).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Гімнастика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сну </a:t>
            </a:r>
            <a:r>
              <a:rPr lang="ru-RU" sz="1600" i="1" dirty="0"/>
              <a:t>(2 </a:t>
            </a:r>
            <a:r>
              <a:rPr lang="ru-RU" sz="1600" i="1" dirty="0" err="1"/>
              <a:t>комплекси</a:t>
            </a:r>
            <a:r>
              <a:rPr lang="ru-RU" sz="1600" i="1" dirty="0"/>
              <a:t>)</a:t>
            </a:r>
            <a:r>
              <a:rPr lang="uk-UA" sz="1600" i="1" dirty="0"/>
              <a:t>.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Пішохідні</a:t>
            </a:r>
            <a:r>
              <a:rPr lang="ru-RU" sz="1600" dirty="0"/>
              <a:t> переходи, </a:t>
            </a:r>
            <a:r>
              <a:rPr lang="ru-RU" sz="1600" dirty="0" err="1"/>
              <a:t>екскурсії</a:t>
            </a:r>
            <a:r>
              <a:rPr lang="ru-RU" sz="1600" dirty="0"/>
              <a:t> </a:t>
            </a:r>
            <a:r>
              <a:rPr lang="uk-UA" sz="1600" i="1" dirty="0"/>
              <a:t>(1 на тиждень).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Загартування </a:t>
            </a:r>
            <a:r>
              <a:rPr lang="uk-UA" sz="1600" i="1" dirty="0"/>
              <a:t>(назва, норми).</a:t>
            </a:r>
            <a:endParaRPr lang="uk-UA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Світ гри.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Циклограма рухливих ігор.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Сітка спеціально організованої навчальної діяльності.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/>
          <a:srcRect l="26353" t="28320" r="26976" b="16992"/>
          <a:stretch>
            <a:fillRect/>
          </a:stretch>
        </p:blipFill>
        <p:spPr bwMode="auto">
          <a:xfrm>
            <a:off x="428625" y="500063"/>
            <a:ext cx="83486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" name="TextBox 3"/>
          <p:cNvSpPr txBox="1"/>
          <p:nvPr/>
        </p:nvSpPr>
        <p:spPr>
          <a:xfrm>
            <a:off x="357188" y="357188"/>
            <a:ext cx="8429625" cy="6278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err="1"/>
              <a:t>Плануючи</a:t>
            </a:r>
            <a:r>
              <a:rPr lang="ru-RU" u="sng" dirty="0"/>
              <a:t> роботу </a:t>
            </a:r>
            <a:r>
              <a:rPr lang="ru-RU" u="sng" dirty="0" err="1"/>
              <a:t>з</a:t>
            </a:r>
            <a:r>
              <a:rPr lang="ru-RU" u="sng" dirty="0"/>
              <a:t> </a:t>
            </a:r>
            <a:r>
              <a:rPr lang="ru-RU" u="sng" dirty="0" err="1"/>
              <a:t>дітьми</a:t>
            </a:r>
            <a:r>
              <a:rPr lang="ru-RU" u="sng" dirty="0"/>
              <a:t> за </a:t>
            </a:r>
            <a:r>
              <a:rPr lang="ru-RU" u="sng" dirty="0" err="1"/>
              <a:t>будь-якою</a:t>
            </a:r>
            <a:r>
              <a:rPr lang="ru-RU" u="sng" dirty="0"/>
              <a:t> схемою </a:t>
            </a:r>
            <a:r>
              <a:rPr lang="uk-UA" u="sng" dirty="0"/>
              <a:t>потрібно вказати</a:t>
            </a:r>
            <a:r>
              <a:rPr lang="ru-RU" u="sng" dirty="0"/>
              <a:t>:</a:t>
            </a:r>
            <a:endParaRPr lang="uk-UA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i="1" dirty="0"/>
              <a:t>занять:</a:t>
            </a:r>
            <a:r>
              <a:rPr lang="uk-UA" sz="1600" dirty="0"/>
              <a:t> сфера чи розділ програми, тема, програмові завдання (навчальні, розвивальні, виховні), матеріал та обладнання, хід у вигляді плану (молодим спеціалістам доцільно планувати хід занять у більш розгорнутій формі);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i="1" dirty="0"/>
              <a:t>ігор:</a:t>
            </a:r>
            <a:r>
              <a:rPr lang="uk-UA" sz="1600" dirty="0"/>
              <a:t> назва, мета, атрибути, обладнання та інвентар, дозування, за потреби — ускладнення, основні прийоми керівництва;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i="1" dirty="0"/>
              <a:t>дитячої праці:</a:t>
            </a:r>
            <a:r>
              <a:rPr lang="uk-UA" sz="1600" dirty="0"/>
              <a:t> вид праці, форма організації (чергування, доручення, колективна праця), зміст трудових завдань, мета, матеріал, обладнання , інвентар, окремі прийоми проведення;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i="1" dirty="0"/>
              <a:t>спостережень, цільових прогулянок, екскурсій:</a:t>
            </a:r>
            <a:r>
              <a:rPr lang="uk-UA" sz="1600" dirty="0"/>
              <a:t> об'єкт, мета, матеріал, перелік основних питань і завдань дітям;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i="1" dirty="0"/>
              <a:t>прогулянок-походів за межі дитячого садка:</a:t>
            </a:r>
            <a:r>
              <a:rPr lang="uk-UA" sz="1600" dirty="0"/>
              <a:t> кінцевий пункт, спосіб пересування, тривалість, мета, інвентар, хід у формі плану-схеми з визначенням місць, тривалості і змісту відпочинку;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i="1" dirty="0"/>
              <a:t>самостійної діяльності дітей (рухової, художньої):</a:t>
            </a:r>
            <a:r>
              <a:rPr lang="uk-UA" sz="1600" dirty="0"/>
              <a:t> назва форми роботи, матеріал та обладнання, прийоми керівництва;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i="1" dirty="0"/>
              <a:t> бесід (колективних, з підгрупами):</a:t>
            </a:r>
            <a:r>
              <a:rPr lang="uk-UA" sz="1600" dirty="0"/>
              <a:t> тема, мета, запитання дітям, використані художні твори тощо.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• </a:t>
            </a:r>
            <a:r>
              <a:rPr lang="uk-UA" sz="1600" i="1" dirty="0"/>
              <a:t>розваг (фізкультурних, музичних, літературних):</a:t>
            </a:r>
            <a:r>
              <a:rPr lang="uk-UA" sz="1600" dirty="0"/>
              <a:t> вид розваги, тема (сценарій складається окремо, зокрема </a:t>
            </a:r>
            <a:r>
              <a:rPr lang="uk-UA" sz="1600" dirty="0" err="1"/>
              <a:t>музкерівником</a:t>
            </a:r>
            <a:r>
              <a:rPr lang="uk-UA" sz="1600" dirty="0"/>
              <a:t> чи інструктором з </a:t>
            </a:r>
            <a:r>
              <a:rPr lang="uk-UA" sz="1600" dirty="0" err="1"/>
              <a:t>фізвиховання</a:t>
            </a:r>
            <a:r>
              <a:rPr lang="uk-UA" sz="1600" dirty="0"/>
              <a:t>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• </a:t>
            </a:r>
            <a:r>
              <a:rPr lang="uk-UA" sz="1600" i="1" dirty="0"/>
              <a:t>індивідуальної роботи з дітьми:</a:t>
            </a:r>
            <a:r>
              <a:rPr lang="uk-UA" sz="1600" dirty="0"/>
              <a:t> розділ програми чи напрям навчально-виховної роботи, імена дітей, мета, завдання дітям, матеріал (інвентар);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/>
              <a:t>•</a:t>
            </a:r>
            <a:r>
              <a:rPr lang="uk-UA" sz="1600" i="1" dirty="0" err="1"/>
              <a:t>індивідуальної</a:t>
            </a:r>
            <a:r>
              <a:rPr lang="uk-UA" sz="1600" i="1" dirty="0"/>
              <a:t> роботи з батьками:</a:t>
            </a:r>
            <a:r>
              <a:rPr lang="uk-UA" sz="1600" dirty="0"/>
              <a:t> форма роботи, імена дітей, з батьками яких ця робота планується, тема, мета.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 </a:t>
            </a:r>
            <a:r>
              <a:rPr lang="ru-RU" sz="1600" b="1" i="1" dirty="0"/>
              <a:t>При </a:t>
            </a:r>
            <a:r>
              <a:rPr lang="ru-RU" sz="1600" b="1" i="1" dirty="0" err="1"/>
              <a:t>складанні</a:t>
            </a:r>
            <a:r>
              <a:rPr lang="ru-RU" sz="1600" b="1" i="1" dirty="0"/>
              <a:t> </a:t>
            </a:r>
            <a:r>
              <a:rPr lang="ru-RU" sz="1600" b="1" i="1" dirty="0" err="1"/>
              <a:t>календарних</a:t>
            </a:r>
            <a:r>
              <a:rPr lang="ru-RU" sz="1600" b="1" i="1" dirty="0"/>
              <a:t> </a:t>
            </a:r>
            <a:r>
              <a:rPr lang="ru-RU" sz="1600" b="1" i="1" dirty="0" err="1"/>
              <a:t>планів</a:t>
            </a:r>
            <a:r>
              <a:rPr lang="ru-RU" sz="1600" b="1" i="1" dirty="0"/>
              <a:t> старайтесь </a:t>
            </a:r>
            <a:r>
              <a:rPr lang="ru-RU" sz="1600" b="1" i="1" dirty="0" err="1"/>
              <a:t>використовувати</a:t>
            </a:r>
            <a:r>
              <a:rPr lang="ru-RU" sz="1600" b="1" i="1" dirty="0"/>
              <a:t> </a:t>
            </a:r>
            <a:r>
              <a:rPr lang="ru-RU" sz="1600" b="1" i="1" dirty="0" err="1"/>
              <a:t>чіткі</a:t>
            </a:r>
            <a:r>
              <a:rPr lang="ru-RU" sz="1600" b="1" i="1" dirty="0"/>
              <a:t> та </a:t>
            </a:r>
            <a:r>
              <a:rPr lang="ru-RU" sz="1600" b="1" i="1" dirty="0" err="1"/>
              <a:t>конкретні</a:t>
            </a:r>
            <a:r>
              <a:rPr lang="ru-RU" sz="1600" b="1" i="1" dirty="0"/>
              <a:t> </a:t>
            </a:r>
            <a:r>
              <a:rPr lang="ru-RU" sz="1600" b="1" i="1" dirty="0" err="1"/>
              <a:t>формулювання</a:t>
            </a:r>
            <a:r>
              <a:rPr lang="uk-UA" sz="1600" b="1" i="1" dirty="0"/>
              <a:t>!</a:t>
            </a:r>
            <a:endParaRPr lang="uk-UA" sz="1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4"/>
          <a:srcRect l="26353" t="29297" r="26427" b="18945"/>
          <a:stretch>
            <a:fillRect/>
          </a:stretch>
        </p:blipFill>
        <p:spPr bwMode="auto">
          <a:xfrm>
            <a:off x="428625" y="785813"/>
            <a:ext cx="8345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4"/>
          <a:srcRect l="26353" t="28320" r="26976" b="17969"/>
          <a:stretch>
            <a:fillRect/>
          </a:stretch>
        </p:blipFill>
        <p:spPr bwMode="auto">
          <a:xfrm>
            <a:off x="428625" y="642938"/>
            <a:ext cx="82804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4"/>
          <a:srcRect l="26903" t="29297" r="28075" b="19922"/>
          <a:stretch>
            <a:fillRect/>
          </a:stretch>
        </p:blipFill>
        <p:spPr bwMode="auto">
          <a:xfrm>
            <a:off x="160338" y="625475"/>
            <a:ext cx="8786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4"/>
          <a:srcRect l="26903" t="29297" r="27525" b="16992"/>
          <a:stretch>
            <a:fillRect/>
          </a:stretch>
        </p:blipFill>
        <p:spPr bwMode="auto">
          <a:xfrm>
            <a:off x="428625" y="428625"/>
            <a:ext cx="83010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4"/>
          <a:srcRect l="38432" t="27344" r="37958" b="39738"/>
          <a:stretch>
            <a:fillRect/>
          </a:stretch>
        </p:blipFill>
        <p:spPr bwMode="auto">
          <a:xfrm>
            <a:off x="1285875" y="642938"/>
            <a:ext cx="684053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4"/>
          <a:srcRect l="38432" t="59695" r="37958" b="13086"/>
          <a:stretch>
            <a:fillRect/>
          </a:stretch>
        </p:blipFill>
        <p:spPr bwMode="auto">
          <a:xfrm>
            <a:off x="1071563" y="1214438"/>
            <a:ext cx="6840537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Содержимое 3" descr="10829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8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88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500063" y="285750"/>
            <a:ext cx="8215312" cy="6286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u="sng" dirty="0">
                <a:solidFill>
                  <a:schemeClr val="tx1"/>
                </a:solidFill>
              </a:rPr>
              <a:t>Планування роботи в дошкільних навчальних закладах регламентується нормативно-правовими актами</a:t>
            </a:r>
            <a:r>
              <a:rPr lang="uk-UA" b="1" u="sng" dirty="0">
                <a:solidFill>
                  <a:schemeClr val="tx1"/>
                </a:solidFill>
              </a:rPr>
              <a:t>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chemeClr val="tx1"/>
                </a:solidFill>
              </a:rPr>
              <a:t>Закон України Про освіту 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chemeClr val="tx1"/>
                </a:solidFill>
              </a:rPr>
              <a:t>Закон України </a:t>
            </a:r>
            <a:r>
              <a:rPr lang="ru-RU" sz="1600" dirty="0">
                <a:solidFill>
                  <a:schemeClr val="tx1"/>
                </a:solidFill>
              </a:rPr>
              <a:t>Про </a:t>
            </a:r>
            <a:r>
              <a:rPr lang="ru-RU" sz="1600" dirty="0" err="1">
                <a:solidFill>
                  <a:schemeClr val="tx1"/>
                </a:solidFill>
              </a:rPr>
              <a:t>дошкільну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освіту</a:t>
            </a:r>
            <a:r>
              <a:rPr lang="ru-RU" sz="1600" dirty="0">
                <a:solidFill>
                  <a:schemeClr val="tx1"/>
                </a:solidFill>
              </a:rPr>
              <a:t>  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>
                <a:solidFill>
                  <a:schemeClr val="tx1"/>
                </a:solidFill>
              </a:rPr>
              <a:t>Примірн</a:t>
            </a:r>
            <a:r>
              <a:rPr lang="uk-UA" sz="1600" dirty="0">
                <a:solidFill>
                  <a:schemeClr val="tx1"/>
                </a:solidFill>
              </a:rPr>
              <a:t>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інструкці</a:t>
            </a:r>
            <a:r>
              <a:rPr lang="uk-UA" sz="1600" dirty="0">
                <a:solidFill>
                  <a:schemeClr val="tx1"/>
                </a:solidFill>
              </a:rPr>
              <a:t>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діловодства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дошкільних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навчальних</a:t>
            </a:r>
            <a:r>
              <a:rPr lang="ru-RU" sz="1600" dirty="0">
                <a:solidFill>
                  <a:schemeClr val="tx1"/>
                </a:solidFill>
              </a:rPr>
              <a:t> закладах</a:t>
            </a:r>
            <a:r>
              <a:rPr lang="uk-UA" sz="1600" dirty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Наказ </a:t>
            </a:r>
            <a:r>
              <a:rPr lang="ru-RU" sz="1600" dirty="0" err="1">
                <a:solidFill>
                  <a:schemeClr val="tx1"/>
                </a:solidFill>
              </a:rPr>
              <a:t>МОНмолодьспорт</a:t>
            </a:r>
            <a:r>
              <a:rPr lang="ru-RU" sz="1600" dirty="0">
                <a:solidFill>
                  <a:schemeClr val="tx1"/>
                </a:solidFill>
              </a:rPr>
              <a:t> № 1059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01.10.12 року</a:t>
            </a:r>
            <a:r>
              <a:rPr lang="uk-UA" sz="1600" dirty="0">
                <a:solidFill>
                  <a:schemeClr val="tx1"/>
                </a:solidFill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Лист </a:t>
            </a:r>
            <a:r>
              <a:rPr lang="ru-RU" sz="1600" dirty="0" err="1">
                <a:solidFill>
                  <a:schemeClr val="tx1"/>
                </a:solidFill>
              </a:rPr>
              <a:t>Міністерства</a:t>
            </a:r>
            <a:r>
              <a:rPr lang="ru-RU" sz="1600" dirty="0">
                <a:solidFill>
                  <a:schemeClr val="tx1"/>
                </a:solidFill>
              </a:rPr>
              <a:t> № 1/9-455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03.07.09 "</a:t>
            </a:r>
            <a:r>
              <a:rPr lang="ru-RU" sz="1600" dirty="0" err="1">
                <a:solidFill>
                  <a:schemeClr val="tx1"/>
                </a:solidFill>
              </a:rPr>
              <a:t>Планування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роботи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дошкільних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навчальних</a:t>
            </a:r>
            <a:r>
              <a:rPr lang="ru-RU" sz="1600" dirty="0">
                <a:solidFill>
                  <a:schemeClr val="tx1"/>
                </a:solidFill>
              </a:rPr>
              <a:t> закладах"</a:t>
            </a:r>
            <a:endParaRPr lang="uk-UA" sz="16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Лист </a:t>
            </a:r>
            <a:r>
              <a:rPr lang="ru-RU" sz="1600" dirty="0" err="1">
                <a:solidFill>
                  <a:schemeClr val="tx1"/>
                </a:solidFill>
              </a:rPr>
              <a:t>Інституту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інноваційних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технологій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змісту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освіти</a:t>
            </a:r>
            <a:r>
              <a:rPr lang="ru-RU" sz="1600" dirty="0">
                <a:solidFill>
                  <a:schemeClr val="tx1"/>
                </a:solidFill>
              </a:rPr>
              <a:t> №1.4/18-3082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26.07.10 </a:t>
            </a:r>
            <a:r>
              <a:rPr lang="uk-UA" sz="1600" dirty="0">
                <a:solidFill>
                  <a:schemeClr val="tx1"/>
                </a:solidFill>
              </a:rPr>
              <a:t>«</a:t>
            </a:r>
            <a:r>
              <a:rPr lang="ru-RU" sz="1600" dirty="0" err="1">
                <a:solidFill>
                  <a:schemeClr val="tx1"/>
                </a:solidFill>
              </a:rPr>
              <a:t>Інструктивно-методичні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рекомендації</a:t>
            </a:r>
            <a:r>
              <a:rPr lang="ru-RU" sz="1600" dirty="0">
                <a:solidFill>
                  <a:schemeClr val="tx1"/>
                </a:solidFill>
              </a:rPr>
              <a:t> "Про </a:t>
            </a:r>
            <a:r>
              <a:rPr lang="ru-RU" sz="1600" dirty="0" err="1">
                <a:solidFill>
                  <a:schemeClr val="tx1"/>
                </a:solidFill>
              </a:rPr>
              <a:t>організовану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самостійну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діяльність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дітей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дошкільному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навчальному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закладі</a:t>
            </a:r>
            <a:r>
              <a:rPr lang="ru-RU" sz="1600" dirty="0">
                <a:solidFill>
                  <a:schemeClr val="tx1"/>
                </a:solidFill>
              </a:rPr>
              <a:t>"</a:t>
            </a:r>
            <a:r>
              <a:rPr lang="uk-UA" sz="1600" dirty="0">
                <a:solidFill>
                  <a:schemeClr val="tx1"/>
                </a:solidFill>
              </a:rPr>
              <a:t>.»</a:t>
            </a:r>
            <a:endParaRPr lang="uk-UA" sz="16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Лист </a:t>
            </a:r>
            <a:r>
              <a:rPr lang="ru-RU" sz="1600" dirty="0" err="1">
                <a:solidFill>
                  <a:schemeClr val="tx1"/>
                </a:solidFill>
              </a:rPr>
              <a:t>Міністерства</a:t>
            </a:r>
            <a:r>
              <a:rPr lang="ru-RU" sz="1600" dirty="0">
                <a:solidFill>
                  <a:schemeClr val="tx1"/>
                </a:solidFill>
              </a:rPr>
              <a:t> № 1/9-563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16.08.10 "</a:t>
            </a:r>
            <a:r>
              <a:rPr lang="ru-RU" sz="1600" dirty="0" err="1">
                <a:solidFill>
                  <a:schemeClr val="tx1"/>
                </a:solidFill>
              </a:rPr>
              <a:t>Методичні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рекомендації</a:t>
            </a:r>
            <a:r>
              <a:rPr lang="ru-RU" sz="1600" dirty="0">
                <a:solidFill>
                  <a:schemeClr val="tx1"/>
                </a:solidFill>
              </a:rPr>
              <a:t> «</a:t>
            </a:r>
            <a:r>
              <a:rPr lang="ru-RU" sz="1600" dirty="0" err="1">
                <a:solidFill>
                  <a:schemeClr val="tx1"/>
                </a:solidFill>
              </a:rPr>
              <a:t>Фізичний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розвиток</a:t>
            </a:r>
            <a:r>
              <a:rPr lang="ru-RU" sz="1600" dirty="0">
                <a:solidFill>
                  <a:schemeClr val="tx1"/>
                </a:solidFill>
              </a:rPr>
              <a:t>  </a:t>
            </a:r>
            <a:r>
              <a:rPr lang="ru-RU" sz="1600" dirty="0" err="1">
                <a:solidFill>
                  <a:schemeClr val="tx1"/>
                </a:solidFill>
              </a:rPr>
              <a:t>дітей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умовах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дошкільного</a:t>
            </a:r>
            <a:r>
              <a:rPr lang="ru-RU" sz="1600" dirty="0">
                <a:solidFill>
                  <a:schemeClr val="tx1"/>
                </a:solidFill>
              </a:rPr>
              <a:t>  </a:t>
            </a:r>
            <a:r>
              <a:rPr lang="ru-RU" sz="1600" dirty="0" err="1">
                <a:solidFill>
                  <a:schemeClr val="tx1"/>
                </a:solidFill>
              </a:rPr>
              <a:t>навчального</a:t>
            </a:r>
            <a:r>
              <a:rPr lang="ru-RU" sz="1600" dirty="0">
                <a:solidFill>
                  <a:schemeClr val="tx1"/>
                </a:solidFill>
              </a:rPr>
              <a:t>  закладу»."</a:t>
            </a:r>
            <a:endParaRPr lang="uk-UA" sz="16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600" dirty="0">
                <a:solidFill>
                  <a:schemeClr val="tx1"/>
                </a:solidFill>
              </a:rPr>
              <a:t>Лист Міністерства № 1/9-634 від 19.08.11 "Інструктивно-методичні рекомендації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uk-UA" sz="1600" dirty="0">
                <a:solidFill>
                  <a:schemeClr val="tx1"/>
                </a:solidFill>
              </a:rPr>
              <a:t> «Про забезпечення взаємодії в освітній роботі з дітьми старшого дошкільного і молодшого шкільного віку»"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Лист </a:t>
            </a:r>
            <a:r>
              <a:rPr lang="ru-RU" sz="1600" dirty="0" err="1">
                <a:solidFill>
                  <a:schemeClr val="tx1"/>
                </a:solidFill>
              </a:rPr>
              <a:t>Міністерства</a:t>
            </a:r>
            <a:r>
              <a:rPr lang="ru-RU" sz="1600" dirty="0">
                <a:solidFill>
                  <a:schemeClr val="tx1"/>
                </a:solidFill>
              </a:rPr>
              <a:t> № 1/9-341 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27.06.2014 р. "</a:t>
            </a:r>
            <a:r>
              <a:rPr lang="ru-RU" sz="1600" dirty="0" err="1">
                <a:solidFill>
                  <a:schemeClr val="tx1"/>
                </a:solidFill>
              </a:rPr>
              <a:t>Щодо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організації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роботи</a:t>
            </a:r>
            <a:r>
              <a:rPr lang="ru-RU" sz="1600" dirty="0">
                <a:solidFill>
                  <a:schemeClr val="tx1"/>
                </a:solidFill>
              </a:rPr>
              <a:t> в  </a:t>
            </a:r>
            <a:r>
              <a:rPr lang="ru-RU" sz="1600" dirty="0" err="1">
                <a:solidFill>
                  <a:schemeClr val="tx1"/>
                </a:solidFill>
              </a:rPr>
              <a:t>дошкільних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навчальних</a:t>
            </a:r>
            <a:r>
              <a:rPr lang="ru-RU" sz="1600" dirty="0">
                <a:solidFill>
                  <a:schemeClr val="tx1"/>
                </a:solidFill>
              </a:rPr>
              <a:t> закладах  у 2014/2015 </a:t>
            </a:r>
            <a:r>
              <a:rPr lang="ru-RU" sz="1600" dirty="0" err="1">
                <a:solidFill>
                  <a:schemeClr val="tx1"/>
                </a:solidFill>
              </a:rPr>
              <a:t>навчальному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році</a:t>
            </a:r>
            <a:r>
              <a:rPr lang="ru-RU" sz="1600" dirty="0">
                <a:solidFill>
                  <a:schemeClr val="tx1"/>
                </a:solidFill>
              </a:rPr>
              <a:t>"</a:t>
            </a:r>
            <a:endParaRPr lang="uk-UA" sz="16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Лист </a:t>
            </a:r>
            <a:r>
              <a:rPr lang="ru-RU" sz="1600" dirty="0" err="1">
                <a:solidFill>
                  <a:schemeClr val="tx1"/>
                </a:solidFill>
              </a:rPr>
              <a:t>Міністерства</a:t>
            </a:r>
            <a:r>
              <a:rPr lang="ru-RU" sz="1600" dirty="0">
                <a:solidFill>
                  <a:schemeClr val="tx1"/>
                </a:solidFill>
              </a:rPr>
              <a:t> № 1/9-399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07.08.2014 «Про </a:t>
            </a:r>
            <a:r>
              <a:rPr lang="ru-RU" sz="1600" dirty="0" err="1">
                <a:solidFill>
                  <a:schemeClr val="tx1"/>
                </a:solidFill>
              </a:rPr>
              <a:t>перелік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навчальної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літератури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що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відповідний</a:t>
            </a:r>
            <a:r>
              <a:rPr lang="ru-RU" sz="1600" dirty="0">
                <a:solidFill>
                  <a:schemeClr val="tx1"/>
                </a:solidFill>
              </a:rPr>
              <a:t> гриф </a:t>
            </a:r>
            <a:r>
              <a:rPr lang="ru-RU" sz="1600" dirty="0" err="1">
                <a:solidFill>
                  <a:schemeClr val="tx1"/>
                </a:solidFill>
              </a:rPr>
              <a:t>Міністерства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освіти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</a:t>
            </a:r>
            <a:r>
              <a:rPr lang="ru-RU" sz="1600" dirty="0">
                <a:solidFill>
                  <a:schemeClr val="tx1"/>
                </a:solidFill>
              </a:rPr>
              <a:t> науки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, для </a:t>
            </a:r>
            <a:r>
              <a:rPr lang="ru-RU" sz="1600" dirty="0" err="1">
                <a:solidFill>
                  <a:schemeClr val="tx1"/>
                </a:solidFill>
              </a:rPr>
              <a:t>використання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дошкільних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навчальних</a:t>
            </a:r>
            <a:r>
              <a:rPr lang="ru-RU" sz="1600" dirty="0">
                <a:solidFill>
                  <a:schemeClr val="tx1"/>
                </a:solidFill>
              </a:rPr>
              <a:t> закладах у 2014/2015 </a:t>
            </a:r>
            <a:r>
              <a:rPr lang="ru-RU" sz="1600" dirty="0" err="1">
                <a:solidFill>
                  <a:schemeClr val="tx1"/>
                </a:solidFill>
              </a:rPr>
              <a:t>навчальному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році</a:t>
            </a:r>
            <a:r>
              <a:rPr lang="ru-RU" sz="1600" b="1" dirty="0">
                <a:solidFill>
                  <a:schemeClr val="tx1"/>
                </a:solidFill>
              </a:rPr>
              <a:t>»</a:t>
            </a:r>
            <a:endParaRPr lang="uk-UA" sz="16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Лист </a:t>
            </a:r>
            <a:r>
              <a:rPr lang="ru-RU" sz="1600" dirty="0" err="1">
                <a:solidFill>
                  <a:schemeClr val="tx1"/>
                </a:solidFill>
              </a:rPr>
              <a:t>Міністерства</a:t>
            </a:r>
            <a:r>
              <a:rPr lang="ru-RU" sz="1600" dirty="0">
                <a:solidFill>
                  <a:schemeClr val="tx1"/>
                </a:solidFill>
              </a:rPr>
              <a:t> №1/9-411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13.08.2014 "</a:t>
            </a:r>
            <a:r>
              <a:rPr lang="ru-RU" sz="1600" dirty="0" err="1">
                <a:solidFill>
                  <a:schemeClr val="tx1"/>
                </a:solidFill>
              </a:rPr>
              <a:t>Інструктивно-методичні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рекомендації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щодо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організації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роботи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груп</a:t>
            </a:r>
            <a:r>
              <a:rPr lang="ru-RU" sz="1600" dirty="0">
                <a:solidFill>
                  <a:schemeClr val="tx1"/>
                </a:solidFill>
              </a:rPr>
              <a:t> для </a:t>
            </a:r>
            <a:r>
              <a:rPr lang="ru-RU" sz="1600" dirty="0" err="1">
                <a:solidFill>
                  <a:schemeClr val="tx1"/>
                </a:solidFill>
              </a:rPr>
              <a:t>дітей</a:t>
            </a:r>
            <a:r>
              <a:rPr lang="ru-RU" sz="1600" dirty="0">
                <a:solidFill>
                  <a:schemeClr val="tx1"/>
                </a:solidFill>
              </a:rPr>
              <a:t> старшого </a:t>
            </a:r>
            <a:r>
              <a:rPr lang="ru-RU" sz="1600" dirty="0" err="1">
                <a:solidFill>
                  <a:schemeClr val="tx1"/>
                </a:solidFill>
              </a:rPr>
              <a:t>дошкільного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віку</a:t>
            </a:r>
            <a:r>
              <a:rPr lang="ru-RU" sz="1600" dirty="0">
                <a:solidFill>
                  <a:schemeClr val="tx1"/>
                </a:solidFill>
              </a:rPr>
              <a:t> при </a:t>
            </a:r>
            <a:r>
              <a:rPr lang="ru-RU" sz="1600" dirty="0" err="1">
                <a:solidFill>
                  <a:schemeClr val="tx1"/>
                </a:solidFill>
              </a:rPr>
              <a:t>загальноосвітніх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навчальних</a:t>
            </a:r>
            <a:r>
              <a:rPr lang="ru-RU" sz="1600" dirty="0">
                <a:solidFill>
                  <a:schemeClr val="tx1"/>
                </a:solidFill>
              </a:rPr>
              <a:t> закладах»</a:t>
            </a:r>
            <a:endParaRPr lang="uk-UA" sz="1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 l="24707" t="29297" r="25877" b="16992"/>
          <a:stretch>
            <a:fillRect/>
          </a:stretch>
        </p:blipFill>
        <p:spPr bwMode="auto">
          <a:xfrm>
            <a:off x="153988" y="385763"/>
            <a:ext cx="88836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 l="24744" t="28516" r="25842" b="15820"/>
          <a:stretch>
            <a:fillRect/>
          </a:stretch>
        </p:blipFill>
        <p:spPr bwMode="auto">
          <a:xfrm>
            <a:off x="101600" y="414338"/>
            <a:ext cx="8929688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" name="TextBox 3"/>
          <p:cNvSpPr txBox="1"/>
          <p:nvPr/>
        </p:nvSpPr>
        <p:spPr>
          <a:xfrm>
            <a:off x="500063" y="428625"/>
            <a:ext cx="8286750" cy="6124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Пріоритетні напрями освітньої роботи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в дошкільних навчальних закладах у 2014/2015 навчальному році: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 - забезпечення фізичного, психічного і соціального розвитку дітей  раннього віку (від 1 до 3 років), їх безболісної адаптації до змінних умов життя та успішного входження у соціальне середовище;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 - патріотичне виховання у контексті розвитку духовного потенціалу особистості дитини дошкільного віку;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 - трудове виховання в процесі організованої й самостійної предметно-практичної діяльності дітей;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/>
              <a:t> </a:t>
            </a:r>
            <a:r>
              <a:rPr lang="uk-UA" sz="2000" dirty="0"/>
              <a:t>-  забезпечення наступності в реалізації завдань духовного, патріотичного, трудового виховання між дошкільною і початковою ланками освіти;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 -  роботи  над  обласною науково-методичною проблемою     «Креативна     освіта     для     розвитку інноваційної особистості»;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 -  розробити та впроваджувати в роботу вихователів варіативних систем перспективного і календарного планування;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 -  впровадження в діяльність ДНЗ інноваційних педагогічних технологій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" name="TextBox 3"/>
          <p:cNvSpPr txBox="1"/>
          <p:nvPr/>
        </p:nvSpPr>
        <p:spPr>
          <a:xfrm>
            <a:off x="428625" y="1571625"/>
            <a:ext cx="8286750" cy="3786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О</a:t>
            </a:r>
            <a:r>
              <a:rPr lang="ru-RU" sz="2400" dirty="0" err="1"/>
              <a:t>рганізаці</a:t>
            </a:r>
            <a:r>
              <a:rPr lang="uk-UA" sz="2400" dirty="0"/>
              <a:t>я</a:t>
            </a:r>
            <a:r>
              <a:rPr lang="ru-RU" sz="2400" dirty="0"/>
              <a:t> </a:t>
            </a:r>
            <a:r>
              <a:rPr lang="ru-RU" sz="2400" dirty="0" err="1"/>
              <a:t>освітньої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uk-UA" sz="2400" dirty="0"/>
              <a:t> розподіляється по розділам: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/>
              <a:t>ознайомлення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довкіллям</a:t>
            </a:r>
            <a:r>
              <a:rPr lang="ru-RU" sz="2400" dirty="0"/>
              <a:t> та природою</a:t>
            </a:r>
            <a:endParaRPr lang="uk-UA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/>
              <a:t> 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мовлення</a:t>
            </a:r>
            <a:r>
              <a:rPr lang="ru-RU" sz="2400" dirty="0"/>
              <a:t> та </a:t>
            </a:r>
            <a:r>
              <a:rPr lang="ru-RU" sz="2400" dirty="0" err="1"/>
              <a:t>художня</a:t>
            </a:r>
            <a:r>
              <a:rPr lang="ru-RU" sz="2400" dirty="0"/>
              <a:t> </a:t>
            </a:r>
            <a:r>
              <a:rPr lang="ru-RU" sz="2400" dirty="0" err="1"/>
              <a:t>література</a:t>
            </a:r>
            <a:endParaRPr lang="uk-UA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/>
              <a:t> </a:t>
            </a:r>
            <a:r>
              <a:rPr lang="ru-RU" sz="2400" dirty="0" err="1"/>
              <a:t>логіко-математичний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endParaRPr lang="uk-UA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/>
              <a:t> </a:t>
            </a:r>
            <a:r>
              <a:rPr lang="ru-RU" sz="2400" dirty="0" err="1"/>
              <a:t>навчання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грамоти</a:t>
            </a:r>
            <a:endParaRPr lang="uk-UA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/>
              <a:t> </a:t>
            </a:r>
            <a:r>
              <a:rPr lang="ru-RU" sz="2400" dirty="0" err="1"/>
              <a:t>підготовка</a:t>
            </a:r>
            <a:r>
              <a:rPr lang="ru-RU" sz="2400" dirty="0"/>
              <a:t> руки </a:t>
            </a:r>
            <a:r>
              <a:rPr lang="ru-RU" sz="2400" dirty="0" err="1"/>
              <a:t>дитини</a:t>
            </a:r>
            <a:r>
              <a:rPr lang="ru-RU" sz="2400" dirty="0"/>
              <a:t> до письма</a:t>
            </a:r>
            <a:endParaRPr lang="uk-UA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/>
              <a:t> </a:t>
            </a:r>
            <a:r>
              <a:rPr lang="ru-RU" sz="2400" dirty="0" err="1"/>
              <a:t>образотворча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endParaRPr lang="uk-UA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/>
              <a:t> </a:t>
            </a:r>
            <a:r>
              <a:rPr lang="ru-RU" sz="2400" dirty="0" err="1"/>
              <a:t>музика</a:t>
            </a:r>
            <a:endParaRPr lang="uk-UA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/>
              <a:t> </a:t>
            </a:r>
            <a:r>
              <a:rPr lang="ru-RU" sz="2400" dirty="0" err="1"/>
              <a:t>фізична</a:t>
            </a:r>
            <a:r>
              <a:rPr lang="ru-RU" sz="2400" dirty="0"/>
              <a:t> культура</a:t>
            </a:r>
            <a:endParaRPr lang="uk-UA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" name="TextBox 3"/>
          <p:cNvSpPr txBox="1"/>
          <p:nvPr/>
        </p:nvSpPr>
        <p:spPr>
          <a:xfrm>
            <a:off x="428625" y="428625"/>
            <a:ext cx="8286750" cy="6002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Т</a:t>
            </a:r>
            <a:r>
              <a:rPr lang="ru-RU" sz="2400" dirty="0" err="1"/>
              <a:t>ривалість</a:t>
            </a:r>
            <a:r>
              <a:rPr lang="ru-RU" sz="2400" dirty="0"/>
              <a:t> занять</a:t>
            </a:r>
            <a:r>
              <a:rPr lang="uk-UA" sz="240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Ранній вік (від 1 -3 років) – 15 хвилин;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Молодший вік – 20 хвилин;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Середній вік – 25 хвилин;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Старший вік – 30 хвилин.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П</a:t>
            </a:r>
            <a:r>
              <a:rPr lang="ru-RU" sz="2400" dirty="0" err="1"/>
              <a:t>ерерва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заняттями</a:t>
            </a:r>
            <a:r>
              <a:rPr lang="uk-UA" sz="2400" dirty="0"/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10-15 </a:t>
            </a:r>
            <a:r>
              <a:rPr lang="ru-RU" sz="2400" dirty="0" err="1"/>
              <a:t>хв</a:t>
            </a:r>
            <a:r>
              <a:rPr lang="uk-UA" sz="2400" dirty="0" err="1"/>
              <a:t>илин</a:t>
            </a:r>
            <a:endParaRPr lang="uk-UA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4" descr="line-band-light-free-hd-12523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4" name="TextBox 3"/>
          <p:cNvSpPr txBox="1"/>
          <p:nvPr/>
        </p:nvSpPr>
        <p:spPr>
          <a:xfrm>
            <a:off x="428625" y="285750"/>
            <a:ext cx="8286750" cy="6370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Обов’язкові види дитячої діяльності: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 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Ігрова </a:t>
            </a:r>
            <a:r>
              <a:rPr lang="uk-UA" dirty="0"/>
              <a:t> – шляхом проведення дидактичних, рухливих, будівельно-конструктивних, </a:t>
            </a:r>
            <a:r>
              <a:rPr lang="uk-UA" dirty="0" err="1"/>
              <a:t>ігор-драматизацій</a:t>
            </a:r>
            <a:r>
              <a:rPr lang="uk-UA" dirty="0"/>
              <a:t> тощо;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навчально-пізнавальна</a:t>
            </a:r>
            <a:r>
              <a:rPr lang="uk-UA" dirty="0"/>
              <a:t>  – через заняття, а також гурткову, індивідуальну роботу, спостереження та екскурсії, пізнавально-розвивальні бесіди, дидактичні ігри, елементарні досліди й дитяче експериментування у повсякденному житті;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трудова </a:t>
            </a:r>
            <a:r>
              <a:rPr lang="uk-UA" dirty="0"/>
              <a:t>– у формі індивідуальних і групових трудових доручень, чергувань, колективної праці та ін.;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комунікативно-мовленнєва</a:t>
            </a:r>
            <a:r>
              <a:rPr lang="uk-UA" dirty="0"/>
              <a:t> – за допомогою спеціальних мовленнєвих занять, бесід, розмов на особистісні та спільні теми, створення й розв’язання певних ситуацій спілкування, індивідуальної роботи у повсякденному життя, цілеспрямованого залучення дітей  до спілкування під час всіх форм організації життєдіяльності;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художня</a:t>
            </a:r>
            <a:r>
              <a:rPr lang="uk-UA" dirty="0"/>
              <a:t> – через заняття з художньої праці, образотворчої, музичної, літературної діяльності та розваги, свята, гуртки художньо-естетичного циклу, індивідуальну роботу та ін.;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рухова</a:t>
            </a:r>
            <a:r>
              <a:rPr lang="uk-UA" dirty="0"/>
              <a:t> – шляхом залучення до участі у заняттях з фізичної культури, плавання, музики, спортивних секцій та хореографічних гуртків, різних форм організації дитячої праці, рухливих ігор у повсякденному житті, фізкультурних  свят, розваг, походів,  ранкової гімнастики та гімнастики після денного сну, фізкультурних хвилинок, пауз та ін.  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1748</Words>
  <Application>Microsoft Office PowerPoint</Application>
  <PresentationFormat>Экран (4:3)</PresentationFormat>
  <Paragraphs>203</Paragraphs>
  <Slides>29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КРИВОРІЗЬКИЙ  РАЙОННИЙ НАУКОВО - МЕТОДИЧНИЙ КАБІНЕТ КРИВОРІЗЬКОЇ РАЙОННОЇ РАДИ. ВІДДІЛ ОСВІТИ КРИВОРІЗЬКОЇ РДА           МЕТОДИЧНІ РЕКОМЕНДАЦІЇ  на допомогу вихователям дошкільних навчальних закладів району  щодо організації навчально-виховної роботи в 2014/2015 н.р..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User</cp:lastModifiedBy>
  <cp:revision>26</cp:revision>
  <dcterms:created xsi:type="dcterms:W3CDTF">2014-08-22T18:05:04Z</dcterms:created>
  <dcterms:modified xsi:type="dcterms:W3CDTF">2014-09-02T06:06:28Z</dcterms:modified>
</cp:coreProperties>
</file>