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84" r:id="rId4"/>
    <p:sldId id="285" r:id="rId5"/>
    <p:sldId id="289" r:id="rId6"/>
    <p:sldId id="259" r:id="rId7"/>
    <p:sldId id="286" r:id="rId8"/>
    <p:sldId id="287" r:id="rId9"/>
    <p:sldId id="288" r:id="rId10"/>
    <p:sldId id="269" r:id="rId11"/>
    <p:sldId id="281" r:id="rId12"/>
    <p:sldId id="283" r:id="rId13"/>
    <p:sldId id="264" r:id="rId14"/>
    <p:sldId id="265" r:id="rId15"/>
    <p:sldId id="270" r:id="rId16"/>
    <p:sldId id="282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B429DC-5B33-4735-A540-CD52DBD225C4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498DAE-E0CC-456E-B69F-45E172724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iddildvs@i.ua" TargetMode="External"/><Relationship Id="rId2" Type="http://schemas.openxmlformats.org/officeDocument/2006/relationships/hyperlink" Target="mailto:isaeva@adm.dp.gov.u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9503" y="22521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</a:rPr>
              <a:t>Нарада спеціалістів</a:t>
            </a:r>
            <a:r>
              <a:rPr lang="en-US" altLang="en-US" sz="4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altLang="en-US" sz="4400" dirty="0">
                <a:solidFill>
                  <a:schemeClr val="accent2">
                    <a:lumMod val="50000"/>
                  </a:schemeClr>
                </a:solidFill>
              </a:rPr>
              <a:t>департаментів,</a:t>
            </a:r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</a:rPr>
              <a:t> управлінь, відділів освіти з питань дошкільної освіти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0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5709" y="97654"/>
            <a:ext cx="8631382" cy="92094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підсумки наради в Міністерстві освіти і науки України з питань дошкільної освіти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49236" y="1127463"/>
            <a:ext cx="8811491" cy="4935985"/>
          </a:xfrm>
        </p:spPr>
        <p:txBody>
          <a:bodyPr>
            <a:normAutofit fontScale="92500" lnSpcReduction="10000"/>
          </a:bodyPr>
          <a:lstStyle/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2019 року. Обговорення проекту плану на 2020 рік.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наступність між дошкільною та початковою ланками освіти в умовах освітньої реформи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державного статистичного спостереження № 85-К (річна) «Звіт про діяльність закладу дошкільної освіти»  (заповнення звітів)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НАССР в діяльності закладів дошкільної освіти (з досвіду Житомирської області)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Ліцензування медичних послуг, які надаються у закладах дошкільної освіти (необхідність та умови)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Ділова документація в ЗДО. Завершуємо діловий рік правильно</a:t>
            </a:r>
          </a:p>
          <a:p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інклюзивних груп у закладах дошкільної освіти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70F7365B-E750-4E4C-B038-24DBBBE08B4E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3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3636" y="304801"/>
            <a:ext cx="8340436" cy="76199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</a:p>
        </p:txBody>
      </p:sp>
      <p:sp>
        <p:nvSpPr>
          <p:cNvPr id="6" name="Підзаголовок 2"/>
          <p:cNvSpPr txBox="1">
            <a:spLocks/>
          </p:cNvSpPr>
          <p:nvPr/>
        </p:nvSpPr>
        <p:spPr>
          <a:xfrm>
            <a:off x="2869807" y="1448332"/>
            <a:ext cx="8811491" cy="43290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uk-UA" sz="1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9 Закону України «Про дошкільну освіту»;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Кабінету Міністрів України</a:t>
            </a:r>
            <a:b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10.04.2019  № 530  «Про затвердження Порядку організації діяльності інклюзивних груп у закладах дошкільної освіти» (набрав чинності з 26.06.2019);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uk-UA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2B8A0FB9-CE38-4A8E-B08B-17618A5F7856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5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3636" y="304801"/>
            <a:ext cx="8340436" cy="76199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</a:p>
        </p:txBody>
      </p:sp>
      <p:sp>
        <p:nvSpPr>
          <p:cNvPr id="6" name="Підзаголовок 2"/>
          <p:cNvSpPr txBox="1">
            <a:spLocks/>
          </p:cNvSpPr>
          <p:nvPr/>
        </p:nvSpPr>
        <p:spPr>
          <a:xfrm>
            <a:off x="1961965" y="1157387"/>
            <a:ext cx="9932306" cy="4719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</a:t>
            </a:r>
            <a:r>
              <a:rPr lang="uk-UA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і науки України </a:t>
            </a:r>
            <a:br>
              <a:rPr lang="uk-UA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08.06.2018 № 609 «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Примірного положення про команду психолого-педагогічного супроводу дитини з особливими освітніми потребами в закладі загальної середньої та дошкільної освіти»</a:t>
            </a:r>
            <a:r>
              <a:rPr lang="uk-UA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en-US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освіти і науки України від 01.04.2019    № 423 «Про затвердження Типового переліку спеціальних засобів корекції психофізичного розвитку дітей з особливими освітніми потребами, які навчаються в інклюзивних та спеціальних групах закладів дошкільної освіти»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uk-UA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A424E79A-5C16-4A71-B941-1E4D1078F63C}"/>
              </a:ext>
            </a:extLst>
          </p:cNvPr>
          <p:cNvSpPr/>
          <p:nvPr/>
        </p:nvSpPr>
        <p:spPr>
          <a:xfrm>
            <a:off x="8298872" y="621656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91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3527" y="249383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15490" y="1316182"/>
            <a:ext cx="8811491" cy="4738254"/>
          </a:xfrm>
        </p:spPr>
        <p:txBody>
          <a:bodyPr>
            <a:normAutofit fontScale="92500"/>
          </a:bodyPr>
          <a:lstStyle/>
          <a:p>
            <a:pPr algn="l"/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 група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виховання і навчання дітей з особливими освітніми потребами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письмовою заявою батьків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altLang="en-US" sz="2600" b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інклюзивні групи формуються, як правило, станом на перше вересня поточного року, якщо батьки звертаються в інший термін,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відкриття таких груп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приймається засновником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altLang="en-US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зарахування до інклюзивної групи дитини з особливими освітніми потребами додатково </a:t>
            </a:r>
            <a:r>
              <a:rPr lang="uk-UA" altLang="en-US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 висновок </a:t>
            </a:r>
            <a:r>
              <a:rPr lang="uk-UA" altLang="en-US" sz="26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</a:t>
            </a:r>
            <a:r>
              <a:rPr lang="uk-UA" altLang="en-US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-ресурсного центру про комплексну психолого-педагогічну оцінку розвитку дитини</a:t>
            </a:r>
            <a:r>
              <a:rPr lang="uk-UA" altLang="en-US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88236F4D-2B42-45EB-B2A7-A61D957FC1D3}"/>
              </a:ext>
            </a:extLst>
          </p:cNvPr>
          <p:cNvSpPr/>
          <p:nvPr/>
        </p:nvSpPr>
        <p:spPr>
          <a:xfrm>
            <a:off x="8298872" y="621656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67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32909" y="249383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895600" y="1246910"/>
            <a:ext cx="8811491" cy="4475018"/>
          </a:xfrm>
        </p:spPr>
        <p:txBody>
          <a:bodyPr>
            <a:normAutofit/>
          </a:bodyPr>
          <a:lstStyle/>
          <a:p>
            <a:pPr algn="l"/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процес в інклюзивних групах дітей з особливими освітніми потребами здійснюється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окремими програмами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затвердженими МОН України;</a:t>
            </a:r>
            <a:endParaRPr lang="uk-UA" altLang="en-US" sz="2600" b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закладі дошкільної освіти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 команда психолого-педагогічного супроводу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uk-UA" altLang="en-US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кожної </a:t>
            </a:r>
            <a:r>
              <a:rPr lang="uk-UA" sz="2600" b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 з особливими освітніми потребами в інклюзивній групі складається </a:t>
            </a:r>
            <a:r>
              <a:rPr lang="uk-UA" sz="2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програма розвитку</a:t>
            </a:r>
            <a:endParaRPr lang="uk-UA" altLang="en-US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817CF5FE-35E4-4357-8AC5-DD200E5CCD68}"/>
              </a:ext>
            </a:extLst>
          </p:cNvPr>
          <p:cNvSpPr/>
          <p:nvPr/>
        </p:nvSpPr>
        <p:spPr>
          <a:xfrm>
            <a:off x="8298872" y="621656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9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3636" y="304801"/>
            <a:ext cx="8340436" cy="76199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ліцензування медичних послуг у закладах дошкільної освіти</a:t>
            </a:r>
          </a:p>
        </p:txBody>
      </p:sp>
      <p:sp>
        <p:nvSpPr>
          <p:cNvPr id="6" name="Підзаголовок 2"/>
          <p:cNvSpPr txBox="1">
            <a:spLocks/>
          </p:cNvSpPr>
          <p:nvPr/>
        </p:nvSpPr>
        <p:spPr>
          <a:xfrm>
            <a:off x="2869807" y="1510475"/>
            <a:ext cx="8811491" cy="45973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defTabSz="457200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</a:t>
            </a:r>
          </a:p>
          <a:p>
            <a:endParaRPr lang="uk-UA" altLang="en-US" sz="2000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Закон України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ліцензування видів господарської діяльності»</a:t>
            </a:r>
            <a:r>
              <a:rPr lang="uk-UA" alt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Кабінету Міністрів України від 05.08.2015 № 609 «Про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 органів ліцензування та визнання такими, що втратили чинність, деяких постанов Кабінету Міністрів України»</a:t>
            </a:r>
            <a:r>
              <a:rPr lang="uk-UA" alt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(зі змінами);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Кабінету Міністрів України від 02.03.2016 № 285 «Про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ліцензійних умов провадження господарської діяльності з медичної практики»</a:t>
            </a:r>
            <a:r>
              <a:rPr lang="uk-UA" altLang="en-US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(зі змінами);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uk-UA" sz="2400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uk-UA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64694A90-FFC2-4895-8579-5612DB97F69A}"/>
              </a:ext>
            </a:extLst>
          </p:cNvPr>
          <p:cNvSpPr/>
          <p:nvPr/>
        </p:nvSpPr>
        <p:spPr>
          <a:xfrm>
            <a:off x="8298872" y="621656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3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3636" y="304801"/>
            <a:ext cx="8340436" cy="76199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</a:p>
        </p:txBody>
      </p:sp>
      <p:sp>
        <p:nvSpPr>
          <p:cNvPr id="6" name="Підзаголовок 2"/>
          <p:cNvSpPr txBox="1">
            <a:spLocks/>
          </p:cNvSpPr>
          <p:nvPr/>
        </p:nvSpPr>
        <p:spPr>
          <a:xfrm>
            <a:off x="3200400" y="1448332"/>
            <a:ext cx="7910946" cy="43290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uk-UA" altLang="en-US" sz="2800" dirty="0">
              <a:latin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3E5C7C-30F4-4FB2-93FB-D0C0BFE509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180" y="1066800"/>
            <a:ext cx="3955141" cy="5576655"/>
          </a:xfrm>
          <a:prstGeom prst="rect">
            <a:avLst/>
          </a:prstGeom>
        </p:spPr>
      </p:pic>
      <p:sp>
        <p:nvSpPr>
          <p:cNvPr id="7" name="Прямокутник 3">
            <a:extLst>
              <a:ext uri="{FF2B5EF4-FFF2-40B4-BE49-F238E27FC236}">
                <a16:creationId xmlns:a16="http://schemas.microsoft.com/office/drawing/2014/main" id="{48971337-6E0C-4D1E-AF1D-E081B4B93B36}"/>
              </a:ext>
            </a:extLst>
          </p:cNvPr>
          <p:cNvSpPr/>
          <p:nvPr/>
        </p:nvSpPr>
        <p:spPr>
          <a:xfrm>
            <a:off x="8298872" y="621656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4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858635" y="851094"/>
            <a:ext cx="7670873" cy="41570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Ми готові до конструктивної співпраці: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uk-UA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Ісаєва Олена Володимирівна, </a:t>
            </a:r>
          </a:p>
          <a:p>
            <a:pPr marL="0" indent="0">
              <a:buNone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роб. </a:t>
            </a:r>
            <a:r>
              <a:rPr lang="uk-UA" sz="24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тел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770 86 92,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e-mail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isaeva@adm.dp.gov.ua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viddildvs@i.ua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Дубровська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Людмила Анатоліївна,	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	               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роб. </a:t>
            </a:r>
            <a:r>
              <a:rPr lang="uk-UA" sz="24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тел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770 68 21,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e-mail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  <a:hlinkClick r:id="rId3"/>
              </a:rPr>
              <a:t>viddildvs@i.ua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b="1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Михайлюк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Юлія Євгенівна,	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роб. </a:t>
            </a:r>
            <a:r>
              <a:rPr lang="uk-UA" sz="24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тел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. 770 68 21,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e-mail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  <a:hlinkClick r:id="rId3"/>
              </a:rPr>
              <a:t>viddildvs@i.ua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291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8635" y="290947"/>
            <a:ext cx="7766936" cy="665017"/>
          </a:xfrm>
        </p:spPr>
        <p:txBody>
          <a:bodyPr>
            <a:normAutofit fontScale="90000"/>
          </a:bodyPr>
          <a:lstStyle/>
          <a:p>
            <a:pPr algn="l"/>
            <a:r>
              <a:rPr lang="uk-UA" sz="4400" b="1" dirty="0">
                <a:solidFill>
                  <a:schemeClr val="accent2">
                    <a:lumMod val="50000"/>
                  </a:schemeClr>
                </a:solidFill>
              </a:rPr>
              <a:t>Основні питання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175029" y="870012"/>
            <a:ext cx="9827581" cy="55307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нові нормативні документи у сфері дошкільної освіти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підсумки наради в Міністерстві освіти і науки України.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ліцензування освітньої діяльності закладів дошкільної освіти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ліцензування медичних послуг, що надаються закладами дошкільної освіти.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організацію діяльності інклюзивних груп у закладах дошкільної освіти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нові підходи до організації курсів підвищення кваліфікації педагогічних працівників закладів дошкільної освіти у 2020 році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надання статистичної звітності 85 к.</a:t>
            </a:r>
          </a:p>
        </p:txBody>
      </p:sp>
      <p:sp>
        <p:nvSpPr>
          <p:cNvPr id="5" name="Прямокутник 3">
            <a:extLst>
              <a:ext uri="{FF2B5EF4-FFF2-40B4-BE49-F238E27FC236}">
                <a16:creationId xmlns:a16="http://schemas.microsoft.com/office/drawing/2014/main" id="{D4770092-5491-441E-BB92-035735FFB404}"/>
              </a:ext>
            </a:extLst>
          </p:cNvPr>
          <p:cNvSpPr/>
          <p:nvPr/>
        </p:nvSpPr>
        <p:spPr>
          <a:xfrm>
            <a:off x="8406288" y="6155011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9503" y="603681"/>
            <a:ext cx="7766936" cy="534655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ліцензування освітньої діяльності закладів дошкільної освіти </a:t>
            </a:r>
            <a:b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</a:t>
            </a:r>
            <a:b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4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Телегіна</a:t>
            </a:r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Павлівна – </a:t>
            </a:r>
            <a:b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начальника управління дошкільної, позашкільної та загальної середньої освіти – начальник відділу загальної середньої освіти департаменту освіти і науки облдержадміністрації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7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9503" y="603681"/>
            <a:ext cx="7766936" cy="5346557"/>
          </a:xfrm>
        </p:spPr>
        <p:txBody>
          <a:bodyPr>
            <a:normAutofit/>
          </a:bodyPr>
          <a:lstStyle/>
          <a:p>
            <a:pPr algn="ctr"/>
            <a:r>
              <a:rPr lang="uk-UA" sz="4000" dirty="0">
                <a:solidFill>
                  <a:schemeClr val="accent2">
                    <a:lumMod val="50000"/>
                  </a:schemeClr>
                </a:solidFill>
              </a:rPr>
              <a:t>Про надання статистичної звітності 85 к.</a:t>
            </a:r>
            <a:br>
              <a:rPr lang="uk-UA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</a:t>
            </a:r>
            <a:br>
              <a:rPr lang="uk-UA" sz="4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4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Калмикова</a:t>
            </a:r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Василівна– </a:t>
            </a:r>
            <a:br>
              <a:rPr lang="uk-UA" alt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спеціаліст відділу обробки даних статистики гуманітарної сфери головного управління статистики у Дніпропетровській області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5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7491" y="263237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нові нормативні документи у сфері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57055" y="1440873"/>
            <a:ext cx="9038103" cy="4350037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Лист Міністерства освіти і науки України від 02.07.2019  № 1/9-419  «Щодо організації діяльності закладів освіти, що забезпечують здобуття дошкільної освіти у 2019/2020 навчальному році»</a:t>
            </a:r>
            <a:endParaRPr lang="en-US" sz="3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FAC0BF53-E29F-455C-99FE-11335A4D6294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7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7491" y="263237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нові нормативні документи у сфері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57055" y="1440873"/>
            <a:ext cx="9038103" cy="4350037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Лист Міністерства освіти і науки України від 05.09.2019  № 1/9-552  «Щодо порядку запровадження системи НАССР у закладах дошкільної освіти»</a:t>
            </a:r>
            <a:endParaRPr lang="en-US" sz="3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FAC0BF53-E29F-455C-99FE-11335A4D6294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1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7491" y="263237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нові нормативні документи у сфері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57055" y="1440873"/>
            <a:ext cx="9038103" cy="4350037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Лист Міністерства освіти і науки України від 09.12.2019  № 1/9-750  «Щодо освітніх програм у закладах дошкільної освіти»</a:t>
            </a:r>
            <a:endParaRPr lang="en-US" sz="3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FAC0BF53-E29F-455C-99FE-11335A4D6294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4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7491" y="263237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нові нормативні документи у сфері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57055" y="1440873"/>
            <a:ext cx="9038103" cy="4350037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Лист Міністерства освіти і науки України від 12.12.2019  № 1/9-765  «Щодо організації медико-педагогічного контролю на заняттях з фізкультури в закладах дошкільної освіти»</a:t>
            </a:r>
            <a:endParaRPr lang="en-US" sz="3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FAC0BF53-E29F-455C-99FE-11335A4D6294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2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77491" y="263237"/>
            <a:ext cx="8340436" cy="900544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нові нормативні документи у сфері дошкільної освіти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757055" y="1440873"/>
            <a:ext cx="9038103" cy="4350037"/>
          </a:xfrm>
        </p:spPr>
        <p:txBody>
          <a:bodyPr>
            <a:normAutofit/>
          </a:bodyPr>
          <a:lstStyle/>
          <a:p>
            <a:pPr marL="285750" lvl="0" indent="-285750" defTabSz="457200"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Лист Міністерства освіти і науки України від 12.12.2019  № 1/9-766  «Щодо комунікації з дітьми дошкільного віку з родин учасників ООС/АТО, </a:t>
            </a:r>
            <a:r>
              <a:rPr lang="uk-UA" sz="3800" b="0">
                <a:solidFill>
                  <a:schemeClr val="accent2">
                    <a:lumMod val="50000"/>
                  </a:schemeClr>
                </a:solidFill>
              </a:rPr>
              <a:t>внутрішньо переміщених осіб </a:t>
            </a:r>
            <a:r>
              <a:rPr lang="uk-UA" sz="3800" b="0" dirty="0">
                <a:solidFill>
                  <a:schemeClr val="accent2">
                    <a:lumMod val="50000"/>
                  </a:schemeClr>
                </a:solidFill>
              </a:rPr>
              <a:t>та організації взаємодії з їхніми батьками»</a:t>
            </a:r>
            <a:endParaRPr lang="en-US" sz="3800" b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кутник 3">
            <a:extLst>
              <a:ext uri="{FF2B5EF4-FFF2-40B4-BE49-F238E27FC236}">
                <a16:creationId xmlns:a16="http://schemas.microsoft.com/office/drawing/2014/main" id="{FAC0BF53-E29F-455C-99FE-11335A4D6294}"/>
              </a:ext>
            </a:extLst>
          </p:cNvPr>
          <p:cNvSpPr/>
          <p:nvPr/>
        </p:nvSpPr>
        <p:spPr>
          <a:xfrm>
            <a:off x="7918016" y="5950238"/>
            <a:ext cx="3505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</a:rPr>
              <a:t>15 січня 2020 року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24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шукана">
  <a:themeElements>
    <a:clrScheme name="Вишукана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ишукана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721</Words>
  <Application>Microsoft Office PowerPoint</Application>
  <PresentationFormat>Широкоэкранный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Century Schoolbook</vt:lpstr>
      <vt:lpstr>Times New Roman</vt:lpstr>
      <vt:lpstr>Wingdings</vt:lpstr>
      <vt:lpstr>Wingdings 2</vt:lpstr>
      <vt:lpstr>Wingdings 3</vt:lpstr>
      <vt:lpstr>Вишукана</vt:lpstr>
      <vt:lpstr>Нарада спеціалістів департаментів, управлінь, відділів освіти з питань дошкільної освіти</vt:lpstr>
      <vt:lpstr>Основні питання</vt:lpstr>
      <vt:lpstr>Про ліцензування освітньої діяльності закладів дошкільної освіти  _____________________________________________________________________________________________________________________________ Телегіна  Людмила Павлівна –  заступник начальника управління дошкільної, позашкільної та загальної середньої освіти – начальник відділу загальної середньої освіти департаменту освіти і науки облдержадміністрації </vt:lpstr>
      <vt:lpstr>Про надання статистичної звітності 85 к.  _____________________________________________________________________________________________________________________________ Калмикова  Оксана Василівна–  головний спеціаліст відділу обробки даних статистики гуманітарної сфери головного управління статистики у Дніпропетровській області</vt:lpstr>
      <vt:lpstr>Про нові нормативні документи у сфері дошкільної освіти</vt:lpstr>
      <vt:lpstr>Про нові нормативні документи у сфері дошкільної освіти</vt:lpstr>
      <vt:lpstr>Про нові нормативні документи у сфері дошкільної освіти</vt:lpstr>
      <vt:lpstr>Про нові нормативні документи у сфері дошкільної освіти</vt:lpstr>
      <vt:lpstr>Про нові нормативні документи у сфері дошкільної освіти</vt:lpstr>
      <vt:lpstr>Про підсумки наради в Міністерстві освіти і науки України з питань дошкільної освіти</vt:lpstr>
      <vt:lpstr>Про організацію діяльності інклюзивних груп у закладах дошкільної освіти</vt:lpstr>
      <vt:lpstr>Про організацію діяльності інклюзивних груп у закладах дошкільної освіти</vt:lpstr>
      <vt:lpstr>Про організацію діяльності інклюзивних груп у закладах дошкільної освіти</vt:lpstr>
      <vt:lpstr>Про організацію діяльності інклюзивних груп у закладах дошкільної освіти</vt:lpstr>
      <vt:lpstr>Про ліцензування медичних послуг у закладах дошкільної освіти</vt:lpstr>
      <vt:lpstr>Про організацію діяльності інклюзивних груп у закладах дошкільної освіти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Нарада спеціалістів управлінь, відділів освіти з питань дошкільної освіти</dc:title>
  <dc:creator>Comp_0884</dc:creator>
  <cp:lastModifiedBy>user</cp:lastModifiedBy>
  <cp:revision>79</cp:revision>
  <dcterms:created xsi:type="dcterms:W3CDTF">2018-12-10T12:34:58Z</dcterms:created>
  <dcterms:modified xsi:type="dcterms:W3CDTF">2020-01-15T06:59:28Z</dcterms:modified>
</cp:coreProperties>
</file>