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2" r:id="rId2"/>
    <p:sldId id="311" r:id="rId3"/>
    <p:sldId id="326" r:id="rId4"/>
    <p:sldId id="323" r:id="rId5"/>
    <p:sldId id="324" r:id="rId6"/>
    <p:sldId id="327" r:id="rId7"/>
    <p:sldId id="332" r:id="rId8"/>
    <p:sldId id="333" r:id="rId9"/>
    <p:sldId id="329" r:id="rId10"/>
    <p:sldId id="328" r:id="rId11"/>
    <p:sldId id="325" r:id="rId12"/>
    <p:sldId id="330" r:id="rId13"/>
    <p:sldId id="331" r:id="rId14"/>
    <p:sldId id="335" r:id="rId15"/>
    <p:sldId id="334" r:id="rId16"/>
    <p:sldId id="30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9F3"/>
    <a:srgbClr val="DEE7F2"/>
    <a:srgbClr val="E6E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76857" autoAdjust="0"/>
  </p:normalViewPr>
  <p:slideViewPr>
    <p:cSldViewPr>
      <p:cViewPr varScale="1">
        <p:scale>
          <a:sx n="88" d="100"/>
          <a:sy n="88" d="100"/>
        </p:scale>
        <p:origin x="22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872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19626-F55E-4429-BD6E-8AC5229C4F2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0E858-AAFE-4516-99D2-A98055F87C1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586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0E858-AAFE-4516-99D2-A98055F87C1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469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0E858-AAFE-4516-99D2-A98055F87C1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900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0E858-AAFE-4516-99D2-A98055F87C1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473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0E858-AAFE-4516-99D2-A98055F87C1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717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0E858-AAFE-4516-99D2-A98055F87C1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37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0E858-AAFE-4516-99D2-A98055F87C1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6166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0E858-AAFE-4516-99D2-A98055F87C1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3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20E858-AAFE-4516-99D2-A98055F87C1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6055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0E858-AAFE-4516-99D2-A98055F87C1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708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0E858-AAFE-4516-99D2-A98055F87C1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612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0E858-AAFE-4516-99D2-A98055F87C1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188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0E858-AAFE-4516-99D2-A98055F87C1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525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0E858-AAFE-4516-99D2-A98055F87C1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843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0E858-AAFE-4516-99D2-A98055F87C1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874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0E858-AAFE-4516-99D2-A98055F87C1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987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4F4E-0D68-4491-BC39-6DFEBBAE5409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F28A464-1C94-4062-BD26-83A5722251F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6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4F4E-0D68-4491-BC39-6DFEBBAE5409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F28A464-1C94-4062-BD26-83A5722251F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4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4F4E-0D68-4491-BC39-6DFEBBAE5409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F28A464-1C94-4062-BD26-83A5722251F4}" type="slidenum">
              <a:rPr lang="ru-RU" smtClean="0"/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5872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4F4E-0D68-4491-BC39-6DFEBBAE5409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F28A464-1C94-4062-BD26-83A5722251F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239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4F4E-0D68-4491-BC39-6DFEBBAE5409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F28A464-1C94-4062-BD26-83A5722251F4}" type="slidenum">
              <a:rPr lang="ru-RU" smtClean="0"/>
              <a:t>‹№›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707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4F4E-0D68-4491-BC39-6DFEBBAE5409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F28A464-1C94-4062-BD26-83A5722251F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030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4F4E-0D68-4491-BC39-6DFEBBAE5409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A464-1C94-4062-BD26-83A5722251F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913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4F4E-0D68-4491-BC39-6DFEBBAE5409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A464-1C94-4062-BD26-83A5722251F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84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4F4E-0D68-4491-BC39-6DFEBBAE5409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A464-1C94-4062-BD26-83A5722251F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78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4F4E-0D68-4491-BC39-6DFEBBAE5409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F28A464-1C94-4062-BD26-83A5722251F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91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4F4E-0D68-4491-BC39-6DFEBBAE5409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F28A464-1C94-4062-BD26-83A5722251F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34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4F4E-0D68-4491-BC39-6DFEBBAE5409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F28A464-1C94-4062-BD26-83A5722251F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38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4F4E-0D68-4491-BC39-6DFEBBAE5409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A464-1C94-4062-BD26-83A5722251F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4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4F4E-0D68-4491-BC39-6DFEBBAE5409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A464-1C94-4062-BD26-83A5722251F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78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4F4E-0D68-4491-BC39-6DFEBBAE5409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A464-1C94-4062-BD26-83A5722251F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990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4F4E-0D68-4491-BC39-6DFEBBAE5409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F28A464-1C94-4062-BD26-83A5722251F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F4F4E-0D68-4491-BC39-6DFEBBAE5409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F28A464-1C94-4062-BD26-83A5722251F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47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47248" cy="3312368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Щодо дотримання вимог санітарного законодавства </a:t>
            </a:r>
            <a:br>
              <a:rPr lang="uk-UA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навчальних закладах Дніпропетровської області</a:t>
            </a:r>
            <a:br>
              <a:rPr lang="uk-UA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789040"/>
            <a:ext cx="8291264" cy="25922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Полюхович</a:t>
            </a:r>
            <a:r>
              <a:rPr lang="uk-UA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Неля Василівна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в.о. начальника управління державного нагляду за дотриманням санітарного законодавства Головного управління Держпродспоживслужби в Дніпропетровській області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листопад 2019</a:t>
            </a:r>
          </a:p>
          <a:p>
            <a:pPr marL="0" indent="0" algn="ctr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10889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3A758-BF11-4EFB-8615-CCA3E1D59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44158"/>
            <a:ext cx="8352928" cy="109661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забезпечені гарячою проточною водою санвузли навчальних закладів: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DEE043-4B5E-4D85-9613-99F488ECB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2"/>
            <a:ext cx="8640960" cy="4320480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Магдалинівський</a:t>
            </a:r>
            <a:r>
              <a:rPr lang="uk-U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r>
              <a:rPr lang="uk-U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22 навчальні заклади;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Софіївський</a:t>
            </a:r>
            <a:r>
              <a:rPr lang="uk-U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r>
              <a:rPr lang="uk-U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- 18 ЗОШ;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Петропавлівський район</a:t>
            </a:r>
            <a:r>
              <a:rPr lang="uk-U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- 11 ЗОШ;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Межівський</a:t>
            </a:r>
            <a:r>
              <a:rPr lang="uk-U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r>
              <a:rPr lang="uk-U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- 11 ДНЗ та 12 ЗНЗ;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П’ятихатський</a:t>
            </a:r>
            <a:r>
              <a:rPr lang="uk-U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  <a:r>
              <a:rPr lang="uk-U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- 8 ЗОШ;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Покровський район</a:t>
            </a:r>
            <a:r>
              <a:rPr lang="uk-U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5 ЗОШ;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 </a:t>
            </a:r>
            <a:r>
              <a:rPr lang="uk-UA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Першотравенськ</a:t>
            </a:r>
            <a:r>
              <a:rPr lang="uk-U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 ЗОШ та інші.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459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3A758-BF11-4EFB-8615-CCA3E1D59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72" y="116632"/>
            <a:ext cx="8316924" cy="1168618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Забезпечення навчальних закладів централізованим каналізуванням:</a:t>
            </a:r>
            <a:b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DEE043-4B5E-4D85-9613-99F488ECB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204865"/>
            <a:ext cx="8856984" cy="3096344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-618069"/>
            <a:ext cx="7560840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572" y="1305342"/>
            <a:ext cx="81009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 616 закладів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по Дніпропетровській області функціонують </a:t>
            </a:r>
            <a:r>
              <a:rPr lang="uk-UA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централізованого каналізування:</a:t>
            </a:r>
          </a:p>
          <a:p>
            <a:pPr>
              <a:buClr>
                <a:srgbClr val="002060"/>
              </a:buClr>
            </a:pPr>
            <a:endParaRPr lang="uk-UA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із них 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598 закладів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використовують </a:t>
            </a:r>
            <a:r>
              <a:rPr lang="uk-UA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вигрібну яму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Clr>
                <a:srgbClr val="002060"/>
              </a:buClr>
            </a:pP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18 закладів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каналізовані за рахунок </a:t>
            </a:r>
            <a:r>
              <a:rPr lang="uk-UA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локальних очисних споруд,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із них в аварійному стані: </a:t>
            </a:r>
          </a:p>
          <a:p>
            <a:pPr>
              <a:buClr>
                <a:srgbClr val="002060"/>
              </a:buClr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     - у </a:t>
            </a:r>
            <a:r>
              <a:rPr lang="uk-UA" sz="2400" dirty="0" err="1">
                <a:latin typeface="Arial" panose="020B0604020202020204" pitchFamily="34" charset="0"/>
                <a:cs typeface="Arial" panose="020B0604020202020204" pitchFamily="34" charset="0"/>
              </a:rPr>
              <a:t>Апостолівському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районі – 5, </a:t>
            </a:r>
          </a:p>
          <a:p>
            <a:pPr>
              <a:buClr>
                <a:srgbClr val="002060"/>
              </a:buClr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     - у Дніпровському  – 3, </a:t>
            </a:r>
          </a:p>
          <a:p>
            <a:pPr>
              <a:buClr>
                <a:srgbClr val="002060"/>
              </a:buClr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     - у </a:t>
            </a:r>
            <a:r>
              <a:rPr lang="uk-UA" sz="2400" dirty="0" err="1">
                <a:latin typeface="Arial" panose="020B0604020202020204" pitchFamily="34" charset="0"/>
                <a:cs typeface="Arial" panose="020B0604020202020204" pitchFamily="34" charset="0"/>
              </a:rPr>
              <a:t>Софіївському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– 3,</a:t>
            </a:r>
          </a:p>
          <a:p>
            <a:pPr>
              <a:buClr>
                <a:srgbClr val="002060"/>
              </a:buClr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     - у Нікопольському – 2.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575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3A758-BF11-4EFB-8615-CCA3E1D59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6632"/>
            <a:ext cx="8424936" cy="936104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Медичне обслуговування </a:t>
            </a:r>
            <a:b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навчальних закладах:</a:t>
            </a:r>
            <a:endParaRPr lang="uk-UA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DEE043-4B5E-4D85-9613-99F488ECB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204865"/>
            <a:ext cx="8856984" cy="3096344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-618069"/>
            <a:ext cx="7560840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196752"/>
            <a:ext cx="7992888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відсутні медичні кабінети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у дитячих садках районів:</a:t>
            </a:r>
          </a:p>
          <a:p>
            <a:pPr>
              <a:buClr>
                <a:srgbClr val="002060"/>
              </a:buClr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       - Солонянський (17 закладів), </a:t>
            </a:r>
          </a:p>
          <a:p>
            <a:pPr>
              <a:buClr>
                <a:srgbClr val="002060"/>
              </a:buClr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       -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П’ятихатський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(12), </a:t>
            </a:r>
          </a:p>
          <a:p>
            <a:pPr>
              <a:buClr>
                <a:srgbClr val="002060"/>
              </a:buClr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       - Софіївський (5),  </a:t>
            </a:r>
          </a:p>
          <a:p>
            <a:pPr>
              <a:buClr>
                <a:srgbClr val="002060"/>
              </a:buClr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       - Петропавлівський (4), </a:t>
            </a:r>
          </a:p>
          <a:p>
            <a:pPr>
              <a:buClr>
                <a:srgbClr val="002060"/>
              </a:buClr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       - Павлоградський (3), </a:t>
            </a:r>
          </a:p>
          <a:p>
            <a:pPr>
              <a:buClr>
                <a:srgbClr val="002060"/>
              </a:buClr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       - Васильківський (2),   </a:t>
            </a:r>
          </a:p>
          <a:p>
            <a:pPr>
              <a:buClr>
                <a:srgbClr val="002060"/>
              </a:buClr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       - Новомосковський (2).</a:t>
            </a:r>
          </a:p>
          <a:p>
            <a:pPr>
              <a:buClr>
                <a:srgbClr val="002060"/>
              </a:buClr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     більше ніж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у 100 закладах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області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медичні кабінети не     відповідають вимогам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щодо оснащення, забезпечення     водопостачанням та каналізуванням, відповідності оздоблення     приміщень, укомплектування медичним обладнанням тощо;</a:t>
            </a:r>
          </a:p>
          <a:p>
            <a:pPr algn="just">
              <a:buClr>
                <a:srgbClr val="002060"/>
              </a:buClr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укомплектовані медичними кадрами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заклади Дніпра, Кривого Рогу, П’ятихаток, Апостолівського, Петропавлівського, Васильківського, Синельниківського та Софіївського районів.</a:t>
            </a:r>
          </a:p>
          <a:p>
            <a:pPr>
              <a:buClr>
                <a:srgbClr val="002060"/>
              </a:buClr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</a:pPr>
            <a:endParaRPr lang="uk-UA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261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3A758-BF11-4EFB-8615-CCA3E1D59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72" y="0"/>
            <a:ext cx="8316924" cy="1052736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Організація харчування </a:t>
            </a:r>
            <a:b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навчальних закладах: </a:t>
            </a:r>
            <a:b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DEE043-4B5E-4D85-9613-99F488ECB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204865"/>
            <a:ext cx="8856984" cy="3096344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-618069"/>
            <a:ext cx="7560840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700808"/>
            <a:ext cx="784887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2060"/>
              </a:buClr>
            </a:pP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    У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39 закладах освіти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відсутні харчоблоки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м. Нікополь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– 11 ЗОШ</a:t>
            </a: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    м. Кривий Ріг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10 ЗОШ    </a:t>
            </a: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Дніпровський район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3 ЗОШ </a:t>
            </a: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Софіївський район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 2 ЗОШ</a:t>
            </a: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275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3A758-BF11-4EFB-8615-CCA3E1D59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72" y="0"/>
            <a:ext cx="8316924" cy="1052736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Організація харчування </a:t>
            </a:r>
            <a:b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навчальних закладах: </a:t>
            </a:r>
            <a:b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DEE043-4B5E-4D85-9613-99F488ECB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204865"/>
            <a:ext cx="8856984" cy="3096344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/>
              <a:t>    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-618069"/>
            <a:ext cx="7560840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268737"/>
            <a:ext cx="8100900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2060"/>
              </a:buClr>
            </a:pPr>
            <a:r>
              <a:rPr lang="uk-UA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Вартість харчування:</a:t>
            </a:r>
          </a:p>
          <a:p>
            <a:pPr marL="342900" indent="-34290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у дитячих садках:</a:t>
            </a:r>
          </a:p>
          <a:p>
            <a:pPr>
              <a:lnSpc>
                <a:spcPct val="150000"/>
              </a:lnSpc>
              <a:buClr>
                <a:srgbClr val="002060"/>
              </a:buClr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	  м. Марганець - від 7.5 грн.</a:t>
            </a:r>
          </a:p>
          <a:p>
            <a:pPr>
              <a:lnSpc>
                <a:spcPct val="150000"/>
              </a:lnSpc>
              <a:buClr>
                <a:srgbClr val="002060"/>
              </a:buClr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м. Жовті Води - від 11 грн. </a:t>
            </a:r>
          </a:p>
          <a:p>
            <a:pPr>
              <a:lnSpc>
                <a:spcPct val="150000"/>
              </a:lnSpc>
              <a:buClr>
                <a:srgbClr val="002060"/>
              </a:buClr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Покровський район - від 12 грн.</a:t>
            </a:r>
          </a:p>
          <a:p>
            <a:pPr marL="342900" indent="-34290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у школах: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м. Марганець - від 7.5 грн.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м. Жовті Води - від 8.5 грн.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м. Кривий Ріг та Криворізький район – від 10 грн. </a:t>
            </a: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Clr>
                <a:srgbClr val="002060"/>
              </a:buClr>
            </a:pPr>
            <a:endParaRPr lang="uk-UA" dirty="0"/>
          </a:p>
          <a:p>
            <a:pPr>
              <a:lnSpc>
                <a:spcPct val="150000"/>
              </a:lnSpc>
              <a:buClr>
                <a:srgbClr val="002060"/>
              </a:buClr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/>
              <a:t>		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</a:pPr>
            <a:endParaRPr lang="uk-UA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921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3A758-BF11-4EFB-8615-CCA3E1D59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44158"/>
            <a:ext cx="8532440" cy="109661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Основні напрямки </a:t>
            </a:r>
            <a:b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2019–2020 роки:</a:t>
            </a:r>
            <a:b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DEE043-4B5E-4D85-9613-99F488ECB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84784"/>
            <a:ext cx="8424936" cy="4464496"/>
          </a:xfrm>
        </p:spPr>
        <p:txBody>
          <a:bodyPr>
            <a:normAutofit/>
          </a:bodyPr>
          <a:lstStyle/>
          <a:p>
            <a:pPr lvl="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доведення закладів освіти, у тому числі харчоблоків, до санітарно-гігієнічних вимог та усунення виявлених порушень чинного законодавства;  </a:t>
            </a:r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забезпечення раціонального і безпечного харчування учнів у закладах освіти та достатнє його фінансування;</a:t>
            </a:r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здійснення систематичного контролю за організацією харчування дітей та своєчасне вживання відповідних заходів;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зниження ризику виникнення небезпечних факторів шляхом впровадження системи НАССР в закладах освіти.</a:t>
            </a:r>
          </a:p>
          <a:p>
            <a:pPr>
              <a:buFont typeface="Wingdings" panose="05000000000000000000" pitchFamily="2" charset="2"/>
              <a:buChar char="q"/>
            </a:pPr>
            <a:endParaRPr lang="uk-UA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702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82A591D-611B-468E-9BF1-1E0432972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4683919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1293079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3A758-BF11-4EFB-8615-CCA3E1D59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4158"/>
            <a:ext cx="8363272" cy="1168618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Спалахи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Дніпропетровській області </a:t>
            </a:r>
            <a:b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10 місяців 2019 року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DEE043-4B5E-4D85-9613-99F488ECB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204865"/>
            <a:ext cx="8856984" cy="3096344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Зареєстровано </a:t>
            </a:r>
            <a:r>
              <a:rPr lang="uk-UA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спалахів</a:t>
            </a:r>
            <a:r>
              <a:rPr lang="uk-U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внаслідок яких постраждало 83 особи, серед них 51 дитина (61%):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uk-UA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</a:t>
            </a:r>
            <a:r>
              <a:rPr lang="uk-U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 Дніпро – 5 </a:t>
            </a:r>
            <a:r>
              <a:rPr lang="uk-U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(58 осіб, із них дітей - 26)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uk-UA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м. Кривий Ріг – 1 </a:t>
            </a:r>
            <a:r>
              <a:rPr lang="uk-U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(18 дітей) 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uk-UA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м. Підгороднє Дніпровського району – </a:t>
            </a:r>
            <a:r>
              <a:rPr lang="uk-U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(7 дітей).</a:t>
            </a:r>
          </a:p>
          <a:p>
            <a:endParaRPr lang="uk-UA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7881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49282"/>
            <a:ext cx="7686600" cy="759438"/>
          </a:xfrm>
        </p:spPr>
        <p:txBody>
          <a:bodyPr>
            <a:noAutofit/>
          </a:bodyPr>
          <a:lstStyle/>
          <a:p>
            <a:pPr lvl="0" algn="ctr">
              <a:lnSpc>
                <a:spcPct val="107000"/>
              </a:lnSpc>
            </a:pPr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 резонансні спалахи</a:t>
            </a:r>
            <a:endParaRPr lang="ru-RU" sz="3200" b="1" dirty="0">
              <a:solidFill>
                <a:srgbClr val="0060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984" y="1230253"/>
            <a:ext cx="4716016" cy="733546"/>
          </a:xfrm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0"/>
              </a:spcAft>
              <a:buClr>
                <a:srgbClr val="002060"/>
              </a:buClr>
              <a:buNone/>
            </a:pPr>
            <a:r>
              <a:rPr lang="uk-UA" sz="7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КЗО «Середня загальноосвітня школа № 112» м. Дніпро</a:t>
            </a:r>
            <a:endParaRPr lang="ru-RU" sz="7600" b="1" dirty="0">
              <a:solidFill>
                <a:srgbClr val="7030A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uk-UA" sz="6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6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Порушення: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6000" b="1" dirty="0">
                <a:latin typeface="Arial" panose="020B0604020202020204" pitchFamily="34" charset="0"/>
                <a:cs typeface="Arial" panose="020B0604020202020204" pitchFamily="34" charset="0"/>
              </a:rPr>
              <a:t>-    перевантаження закладу;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b="1" dirty="0">
                <a:latin typeface="Arial" panose="020B0604020202020204" pitchFamily="34" charset="0"/>
                <a:cs typeface="Arial" panose="020B0604020202020204" pitchFamily="34" charset="0"/>
              </a:rPr>
              <a:t>-    відсутнє медичне обслуговування дітей;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b="1" dirty="0">
                <a:latin typeface="Arial" panose="020B0604020202020204" pitchFamily="34" charset="0"/>
                <a:cs typeface="Arial" panose="020B0604020202020204" pitchFamily="34" charset="0"/>
              </a:rPr>
              <a:t>-    відсутній контроль за організацією і якістю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b="1" dirty="0">
                <a:latin typeface="Arial" panose="020B0604020202020204" pitchFamily="34" charset="0"/>
                <a:cs typeface="Arial" panose="020B0604020202020204" pitchFamily="34" charset="0"/>
              </a:rPr>
              <a:t>     харчування;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b="1" dirty="0">
                <a:latin typeface="Arial" panose="020B0604020202020204" pitchFamily="34" charset="0"/>
                <a:cs typeface="Arial" panose="020B0604020202020204" pitchFamily="34" charset="0"/>
              </a:rPr>
              <a:t>-    недотримання дезінфекційного режиму;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b="1" dirty="0">
                <a:latin typeface="Arial" panose="020B0604020202020204" pitchFamily="34" charset="0"/>
                <a:cs typeface="Arial" panose="020B0604020202020204" pitchFamily="34" charset="0"/>
              </a:rPr>
              <a:t>-    не створені умови для дотримання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b="1" dirty="0">
                <a:latin typeface="Arial" panose="020B0604020202020204" pitchFamily="34" charset="0"/>
                <a:cs typeface="Arial" panose="020B0604020202020204" pitchFamily="34" charset="0"/>
              </a:rPr>
              <a:t>     особистої гігієни дітьми (у передобідній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b="1" dirty="0">
                <a:latin typeface="Arial" panose="020B0604020202020204" pitchFamily="34" charset="0"/>
                <a:cs typeface="Arial" panose="020B0604020202020204" pitchFamily="34" charset="0"/>
              </a:rPr>
              <a:t>     залі недостатня кількість рукомийників,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b="1" dirty="0">
                <a:latin typeface="Arial" panose="020B0604020202020204" pitchFamily="34" charset="0"/>
                <a:cs typeface="Arial" panose="020B0604020202020204" pitchFamily="34" charset="0"/>
              </a:rPr>
              <a:t>     електрорушники не працюють, паперові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b="1" dirty="0">
                <a:latin typeface="Arial" panose="020B0604020202020204" pitchFamily="34" charset="0"/>
                <a:cs typeface="Arial" panose="020B0604020202020204" pitchFamily="34" charset="0"/>
              </a:rPr>
              <a:t>     рушники відсутні);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6000" b="1" dirty="0">
                <a:latin typeface="Arial" panose="020B0604020202020204" pitchFamily="34" charset="0"/>
                <a:cs typeface="Arial" panose="020B0604020202020204" pitchFamily="34" charset="0"/>
              </a:rPr>
              <a:t>-    на харчоблоці використовувався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6000" b="1" dirty="0">
                <a:latin typeface="Arial" panose="020B0604020202020204" pitchFamily="34" charset="0"/>
                <a:cs typeface="Arial" panose="020B0604020202020204" pitchFamily="34" charset="0"/>
              </a:rPr>
              <a:t>     пошкоджений кухонний інвентар;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6000" b="1" dirty="0">
                <a:latin typeface="Arial" panose="020B0604020202020204" pitchFamily="34" charset="0"/>
                <a:cs typeface="Arial" panose="020B0604020202020204" pitchFamily="34" charset="0"/>
              </a:rPr>
              <a:t>-    умови зберігання столового посуду та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6000" b="1" dirty="0">
                <a:latin typeface="Arial" panose="020B0604020202020204" pitchFamily="34" charset="0"/>
                <a:cs typeface="Arial" panose="020B0604020202020204" pitchFamily="34" charset="0"/>
              </a:rPr>
              <a:t>     кухонного інвентарю не дотримувались;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b="1" dirty="0">
                <a:latin typeface="Arial" panose="020B0604020202020204" pitchFamily="34" charset="0"/>
                <a:cs typeface="Arial" panose="020B0604020202020204" pitchFamily="34" charset="0"/>
              </a:rPr>
              <a:t>-    виявлені харчові продукти, у </a:t>
            </a:r>
            <a:r>
              <a:rPr lang="uk-UA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uk-UA" sz="6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b="1" dirty="0">
                <a:latin typeface="Arial" panose="020B0604020202020204" pitchFamily="34" charset="0"/>
                <a:cs typeface="Arial" panose="020B0604020202020204" pitchFamily="34" charset="0"/>
              </a:rPr>
              <a:t>     швидкопсувні без відповідного маркування;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b="1" dirty="0">
                <a:latin typeface="Arial" panose="020B0604020202020204" pitchFamily="34" charset="0"/>
                <a:cs typeface="Arial" panose="020B0604020202020204" pitchFamily="34" charset="0"/>
              </a:rPr>
              <a:t>-    відсутні умови для дотримання особистої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b="1" dirty="0">
                <a:latin typeface="Arial" panose="020B0604020202020204" pitchFamily="34" charset="0"/>
                <a:cs typeface="Arial" panose="020B0604020202020204" pitchFamily="34" charset="0"/>
              </a:rPr>
              <a:t>     гігієні персоналом, відсутня гаряча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b="1" dirty="0">
                <a:latin typeface="Arial" panose="020B0604020202020204" pitchFamily="34" charset="0"/>
                <a:cs typeface="Arial" panose="020B0604020202020204" pitchFamily="34" charset="0"/>
              </a:rPr>
              <a:t>     проточна вода тощо. </a:t>
            </a:r>
          </a:p>
          <a:p>
            <a:pPr marL="0" indent="0">
              <a:spcAft>
                <a:spcPts val="0"/>
              </a:spcAft>
              <a:buClr>
                <a:srgbClr val="002060"/>
              </a:buClr>
              <a:buNone/>
            </a:pPr>
            <a:r>
              <a:rPr lang="ru-RU" sz="64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uk-UA" sz="11200" i="1" dirty="0">
              <a:ea typeface="Calibri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11200" dirty="0">
                <a:ea typeface="Calibri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11200" dirty="0">
                <a:ea typeface="Calibri"/>
                <a:cs typeface="Arial" panose="020B0604020202020204" pitchFamily="34" charset="0"/>
              </a:rPr>
              <a:t>                      </a:t>
            </a:r>
            <a:endParaRPr lang="ru-RU" sz="11200" b="1" dirty="0">
              <a:ea typeface="Calibri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uk-UA" sz="11200" b="1" dirty="0">
              <a:ea typeface="Calibri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uk-UA" sz="11200" b="1" dirty="0">
                <a:ea typeface="Calibri"/>
                <a:cs typeface="Arial" panose="020B0604020202020204" pitchFamily="34" charset="0"/>
              </a:rPr>
              <a:t>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uk-UA" sz="4800" b="1" dirty="0">
                <a:ea typeface="Calibri"/>
                <a:cs typeface="Times New Roman"/>
              </a:rPr>
              <a:t>                                </a:t>
            </a:r>
            <a:r>
              <a:rPr lang="uk-UA" sz="4000" b="1" dirty="0">
                <a:ea typeface="Calibri"/>
                <a:cs typeface="Times New Roman"/>
              </a:rPr>
              <a:t>                                     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uk-UA" sz="4000" b="1" dirty="0">
                <a:ea typeface="Calibri"/>
                <a:cs typeface="Times New Roman"/>
              </a:rPr>
              <a:t>                                                      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uk-UA" sz="4000" b="1" dirty="0">
                <a:ea typeface="Calibri"/>
                <a:cs typeface="Times New Roman"/>
              </a:rPr>
              <a:t>                                                                </a:t>
            </a:r>
            <a:r>
              <a:rPr lang="en-US" sz="4000" b="1" dirty="0">
                <a:ea typeface="Calibri"/>
                <a:cs typeface="Times New Roman"/>
              </a:rPr>
              <a:t>       </a:t>
            </a:r>
            <a:endParaRPr lang="uk-UA" sz="4000" b="1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4000" b="1" dirty="0">
                <a:ea typeface="Calibri"/>
                <a:cs typeface="Times New Roman"/>
              </a:rPr>
              <a:t>                                                                     </a:t>
            </a:r>
            <a:endParaRPr lang="ru-R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80AF14-1778-444F-92A5-99CCE15E9B8A}"/>
              </a:ext>
            </a:extLst>
          </p:cNvPr>
          <p:cNvSpPr/>
          <p:nvPr/>
        </p:nvSpPr>
        <p:spPr>
          <a:xfrm>
            <a:off x="4409190" y="1124746"/>
            <a:ext cx="4454858" cy="7826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A080AF14-1778-444F-92A5-99CCE15E9B8A}"/>
              </a:ext>
            </a:extLst>
          </p:cNvPr>
          <p:cNvSpPr/>
          <p:nvPr/>
        </p:nvSpPr>
        <p:spPr>
          <a:xfrm>
            <a:off x="288031" y="1124746"/>
            <a:ext cx="4032196" cy="78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E893D385-584B-4921-9321-16E3C41706CB}"/>
              </a:ext>
            </a:extLst>
          </p:cNvPr>
          <p:cNvSpPr/>
          <p:nvPr/>
        </p:nvSpPr>
        <p:spPr>
          <a:xfrm>
            <a:off x="827584" y="201770"/>
            <a:ext cx="7560840" cy="706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835696" y="908721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елка вниз 6"/>
          <p:cNvSpPr/>
          <p:nvPr/>
        </p:nvSpPr>
        <p:spPr>
          <a:xfrm>
            <a:off x="6876256" y="933761"/>
            <a:ext cx="72008" cy="1909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рямоугольник 11"/>
          <p:cNvSpPr/>
          <p:nvPr/>
        </p:nvSpPr>
        <p:spPr>
          <a:xfrm>
            <a:off x="288031" y="1124745"/>
            <a:ext cx="412115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900" b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КЗ «Криворізька  спеціалізована школа І-ІІІ ступенів № 118»</a:t>
            </a:r>
            <a:endParaRPr lang="uk-UA" sz="19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535" y="1963799"/>
            <a:ext cx="392469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16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Порушення: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uk-UA" sz="15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присутні однотипні страви (биток на сніданок та котлета на обід) виготовлені з рубленого м’яса яловичини;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uk-UA" sz="15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проводився контроль за дотриманням температурного режиму в духовій шафі для повторної термічної обробки м’ясних рублених виробів;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uk-UA" sz="15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працівниками харчоблоку порушувались правила дотримання особистої гігієни;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uk-UA" sz="15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 приміщень та класних кімнат групи продовженого дня не підведена гаряча проточна вода тощо.</a:t>
            </a:r>
            <a:endParaRPr lang="uk-UA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876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3A758-BF11-4EFB-8615-CCA3E1D59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88640"/>
            <a:ext cx="7848872" cy="72008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Спалахи у навчальних закладах:</a:t>
            </a:r>
            <a:b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DEE043-4B5E-4D85-9613-99F488ECB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38884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62880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q"/>
              <a:tabLst>
                <a:tab pos="540385" algn="l"/>
              </a:tabLst>
            </a:pPr>
            <a:r>
              <a:rPr lang="uk-UA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КЗ «Криворізька спеціалізована школа І-ІІІ    ступенів № 118» 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(постраждало 18 дітей);</a:t>
            </a:r>
          </a:p>
          <a:p>
            <a:pPr lvl="0" algn="just">
              <a:spcAft>
                <a:spcPts val="0"/>
              </a:spcAft>
              <a:buClr>
                <a:srgbClr val="002060"/>
              </a:buClr>
              <a:tabLst>
                <a:tab pos="540385" algn="l"/>
              </a:tabLst>
            </a:pPr>
            <a:endParaRPr lang="uk-UA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q"/>
              <a:tabLst>
                <a:tab pos="540385" algn="l"/>
              </a:tabLst>
            </a:pP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  КЗО «Середня загальноосвітня школа № 112»   м. Дніпро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(15 дітей);</a:t>
            </a:r>
          </a:p>
          <a:p>
            <a:pPr lvl="0" algn="just">
              <a:spcAft>
                <a:spcPts val="0"/>
              </a:spcAft>
              <a:buClr>
                <a:srgbClr val="002060"/>
              </a:buClr>
              <a:tabLst>
                <a:tab pos="540385" algn="l"/>
              </a:tabLst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q"/>
              <a:tabLst>
                <a:tab pos="540385" algn="l"/>
              </a:tabLst>
            </a:pPr>
            <a:r>
              <a:rPr lang="uk-UA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ДНЗ № 16, м. Дніпро 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(6 дітей)</a:t>
            </a:r>
            <a:r>
              <a:rPr lang="uk-U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lvl="0" algn="just">
              <a:spcAft>
                <a:spcPts val="0"/>
              </a:spcAft>
              <a:buClr>
                <a:srgbClr val="002060"/>
              </a:buClr>
              <a:tabLst>
                <a:tab pos="540385" algn="l"/>
              </a:tabLst>
            </a:pPr>
            <a:endParaRPr lang="uk-UA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q"/>
              <a:tabLst>
                <a:tab pos="540385" algn="l"/>
              </a:tabLst>
            </a:pPr>
            <a:r>
              <a:rPr lang="uk-UA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ДНЗ № 5, м. Дніпро </a:t>
            </a:r>
            <a:r>
              <a:rPr lang="uk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(5 дітей);</a:t>
            </a:r>
          </a:p>
          <a:p>
            <a:pPr lvl="0" algn="just">
              <a:spcAft>
                <a:spcPts val="0"/>
              </a:spcAft>
              <a:buClr>
                <a:srgbClr val="002060"/>
              </a:buClr>
              <a:tabLst>
                <a:tab pos="540385" algn="l"/>
              </a:tabLst>
            </a:pPr>
            <a:endParaRPr lang="uk-UA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q"/>
              <a:tabLst>
                <a:tab pos="540385" algn="l"/>
              </a:tabLst>
            </a:pPr>
            <a:r>
              <a:rPr lang="uk-UA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КЗ «</a:t>
            </a:r>
            <a:r>
              <a:rPr lang="uk-UA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Підгородненський</a:t>
            </a:r>
            <a:r>
              <a:rPr lang="uk-UA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НВК №3 «ЗОШ </a:t>
            </a:r>
            <a:r>
              <a:rPr lang="uk-UA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І-ІІІ ступенів – ДНЗ» ДРР </a:t>
            </a:r>
            <a:r>
              <a:rPr lang="uk-U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(7 дітей).</a:t>
            </a:r>
            <a:endParaRPr lang="uk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004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3A758-BF11-4EFB-8615-CCA3E1D59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44158"/>
            <a:ext cx="8352928" cy="109661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Виявлені порушення при перевірках харчоблоків навчальних закладів:</a:t>
            </a:r>
            <a:b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DEE043-4B5E-4D85-9613-99F488ECB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72816"/>
            <a:ext cx="8352928" cy="4176464"/>
          </a:xfrm>
        </p:spPr>
        <p:txBody>
          <a:bodyPr>
            <a:normAutofit fontScale="62500" lnSpcReduction="20000"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невідповідність харчоблоків санітарним вимогам за площею та набором приміщень;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порушення поточності виробничих процесів, незадовільний санітарно-технічний стан приміщень харчоблоку;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недостатня кількість або несправне технологічне і холодильне обладнання;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використання заборонених харчових продуктів (м’ясо-рибна продукція нижче І сорту, використання харчових продуктів, до складу яких входять синтетичні барвники, консерванти, </a:t>
            </a:r>
            <a:r>
              <a:rPr lang="uk-UA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підсолоджувачі</a:t>
            </a:r>
            <a:r>
              <a:rPr lang="uk-UA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недотримання двотижневого перспективного меню;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порушення умов зберігання харчових продуктів та добових проб;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відсутність документів, що засвідчують походження, якість і безпеку харчових продуктів;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відсутність маркування обладнання згідно його функціонального призначення тощо. </a:t>
            </a:r>
          </a:p>
          <a:p>
            <a:endParaRPr lang="uk-UA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89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3A758-BF11-4EFB-8615-CCA3E1D59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44158"/>
            <a:ext cx="8352928" cy="109661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Вжиті </a:t>
            </a:r>
            <a:r>
              <a:rPr lang="uk-UA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Держпродспоживслужбою</a:t>
            </a:r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заходи реагування:</a:t>
            </a:r>
            <a:b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DEE043-4B5E-4D85-9613-99F488ECB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40768"/>
            <a:ext cx="8424936" cy="4608512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призупинялась робота харчоблоків освітніх закладів на 10 робочих днів (ЗОШ № 112 м. Дніпро, ЗОШ № 118 м. Кривий Ріг, ЗОШ № 3 </a:t>
            </a:r>
            <a:r>
              <a:rPr lang="uk-UA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м.Підгороднє</a:t>
            </a:r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Дніпровський район);</a:t>
            </a:r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керівників навчальних закладів притягнуто до адміністративної відповідальності (складено 3 протоколи, винесено постанови на загальну суму 125 190 грн); 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знято з обігу та вилучено 81 кг небезпечної продукції;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відсторонено від роботи 12 працівників;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керівникам закладів надані розпорядження та приписи про усунення виявлених порушень;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направлено листи до ГУ Національної поліції в Дніпропетровській області щодо вжиття заходів реагування;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відкрито 3 кримінальні провадження;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проінформовані органи влади (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</a:t>
            </a:r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міських та селищних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 та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держадміністраці</a:t>
            </a:r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й, департаменти та відділи освіти і науки).</a:t>
            </a:r>
          </a:p>
          <a:p>
            <a:endParaRPr lang="uk-U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811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3A758-BF11-4EFB-8615-CCA3E1D59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44158"/>
            <a:ext cx="8352928" cy="109661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Проведені </a:t>
            </a:r>
            <a:r>
              <a:rPr lang="uk-UA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Держпродспоживслужбою</a:t>
            </a:r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заходи державного нагляду:</a:t>
            </a:r>
            <a:b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DEE043-4B5E-4D85-9613-99F488ECB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44824"/>
            <a:ext cx="8640960" cy="2808312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проведено </a:t>
            </a:r>
            <a:r>
              <a:rPr lang="uk-UA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764 заходи </a:t>
            </a:r>
            <a:r>
              <a:rPr lang="uk-UA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державного нагляду в закладах освіти: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uk-UA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у </a:t>
            </a:r>
            <a:r>
              <a:rPr lang="uk-UA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uk-UA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228 перевірок харчоблоків </a:t>
            </a:r>
            <a:r>
              <a:rPr lang="uk-UA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щодо дотримання  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uk-UA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законодавства про харчові продукти;</a:t>
            </a:r>
            <a:endParaRPr lang="uk-UA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направлено </a:t>
            </a:r>
            <a:r>
              <a:rPr lang="uk-UA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348 розпорядчих документів </a:t>
            </a:r>
            <a:r>
              <a:rPr lang="uk-UA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 заходами щодо усунення порушень вимог законодавства.</a:t>
            </a:r>
          </a:p>
        </p:txBody>
      </p:sp>
    </p:spTree>
    <p:extLst>
      <p:ext uri="{BB962C8B-B14F-4D97-AF65-F5344CB8AC3E}">
        <p14:creationId xmlns:p14="http://schemas.microsoft.com/office/powerpoint/2010/main" val="2859254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3A758-BF11-4EFB-8615-CCA3E1D59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44158"/>
            <a:ext cx="8676456" cy="109661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Перевищення нормативної наповнюваності групових осередків ДНЗ:</a:t>
            </a:r>
            <a:b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DEE043-4B5E-4D85-9613-99F488ECB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44824"/>
            <a:ext cx="8640960" cy="3456384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 Новомосковськ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  </a:t>
            </a:r>
            <a:r>
              <a:rPr lang="uk-UA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Кам’янське</a:t>
            </a:r>
            <a:r>
              <a:rPr lang="uk-U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 П’ятихатки 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 Жовті Води 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Апостолівський</a:t>
            </a:r>
            <a:r>
              <a:rPr lang="uk-U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Верхньодніпровський район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Петриківський район.</a:t>
            </a:r>
          </a:p>
        </p:txBody>
      </p:sp>
    </p:spTree>
    <p:extLst>
      <p:ext uri="{BB962C8B-B14F-4D97-AF65-F5344CB8AC3E}">
        <p14:creationId xmlns:p14="http://schemas.microsoft.com/office/powerpoint/2010/main" val="3050425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3A758-BF11-4EFB-8615-CCA3E1D59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44158"/>
            <a:ext cx="8352928" cy="109661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Стале забезпечення навчальних закладів питним водопостачанням:</a:t>
            </a:r>
            <a:b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DEE043-4B5E-4D85-9613-99F488ECB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72816"/>
            <a:ext cx="8640960" cy="4176464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332 заклади </a:t>
            </a:r>
            <a:r>
              <a:rPr lang="uk-UA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Дніпропетровській області  використовують </a:t>
            </a:r>
            <a:r>
              <a:rPr lang="uk-UA" sz="2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 децентралізованого водопостачання:</a:t>
            </a:r>
            <a:r>
              <a:rPr lang="uk-UA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 них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 закладів </a:t>
            </a:r>
            <a:r>
              <a:rPr lang="uk-UA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використовують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привозну воду            </a:t>
            </a:r>
            <a:r>
              <a:rPr lang="uk-UA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(Нікопольський, Софіївський, Солонянський, Покровський, </a:t>
            </a:r>
            <a:r>
              <a:rPr lang="uk-UA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Томаківський</a:t>
            </a:r>
            <a:r>
              <a:rPr lang="uk-UA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Апостолівський, Криворізький,  </a:t>
            </a:r>
            <a:r>
              <a:rPr lang="uk-UA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Широківський</a:t>
            </a:r>
            <a:r>
              <a:rPr lang="uk-UA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Петриківський, Петропавлівський,  Синельниківський райони);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близько </a:t>
            </a:r>
            <a:r>
              <a:rPr lang="uk-UA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закладів </a:t>
            </a:r>
            <a:r>
              <a:rPr lang="uk-UA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використовують воду </a:t>
            </a:r>
            <a:r>
              <a:rPr lang="uk-UA" sz="2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 свердловин</a:t>
            </a:r>
            <a:r>
              <a:rPr lang="uk-UA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uk-UA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 закладах </a:t>
            </a:r>
            <a:r>
              <a:rPr lang="uk-UA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водопостачання здійснюється </a:t>
            </a:r>
            <a:r>
              <a:rPr lang="uk-UA" sz="2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колодязів</a:t>
            </a:r>
            <a:r>
              <a:rPr lang="uk-UA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910635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9106</TotalTime>
  <Words>1218</Words>
  <Application>Microsoft Office PowerPoint</Application>
  <PresentationFormat>Екран (4:3)</PresentationFormat>
  <Paragraphs>201</Paragraphs>
  <Slides>16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Щодо дотримання вимог санітарного законодавства  у навчальних закладах Дніпропетровської області </vt:lpstr>
      <vt:lpstr>Спалахи в Дніпропетровській області  за 10 місяців 2019 року</vt:lpstr>
      <vt:lpstr>Найбільш резонансні спалахи</vt:lpstr>
      <vt:lpstr>Спалахи у навчальних закладах: </vt:lpstr>
      <vt:lpstr>Виявлені порушення при перевірках харчоблоків навчальних закладів: </vt:lpstr>
      <vt:lpstr>Вжиті Держпродспоживслужбою  заходи реагування: </vt:lpstr>
      <vt:lpstr>Проведені Держпродспоживслужбою заходи державного нагляду:  </vt:lpstr>
      <vt:lpstr>Перевищення нормативної наповнюваності групових осередків ДНЗ:  </vt:lpstr>
      <vt:lpstr>Стале забезпечення навчальних закладів питним водопостачанням:  </vt:lpstr>
      <vt:lpstr>Не забезпечені гарячою проточною водою санвузли навчальних закладів: </vt:lpstr>
      <vt:lpstr>Забезпечення навчальних закладів централізованим каналізуванням:  </vt:lpstr>
      <vt:lpstr>Медичне обслуговування  в навчальних закладах:</vt:lpstr>
      <vt:lpstr>Організація харчування  в навчальних закладах:  </vt:lpstr>
      <vt:lpstr>Організація харчування  в навчальних закладах:  </vt:lpstr>
      <vt:lpstr>Основні напрямки  на 2019–2020 роки: </vt:lpstr>
      <vt:lpstr>Дякую за увагу!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Вірусний гепатит А</dc:title>
  <dc:creator>Сервер</dc:creator>
  <cp:lastModifiedBy>Іващенко Наталія Вадимівна</cp:lastModifiedBy>
  <cp:revision>593</cp:revision>
  <dcterms:created xsi:type="dcterms:W3CDTF">2018-10-24T16:44:30Z</dcterms:created>
  <dcterms:modified xsi:type="dcterms:W3CDTF">2019-11-19T13:07:55Z</dcterms:modified>
</cp:coreProperties>
</file>