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95" r:id="rId4"/>
    <p:sldId id="263" r:id="rId5"/>
    <p:sldId id="292" r:id="rId6"/>
    <p:sldId id="262" r:id="rId7"/>
    <p:sldId id="261" r:id="rId8"/>
    <p:sldId id="260" r:id="rId9"/>
    <p:sldId id="259" r:id="rId10"/>
    <p:sldId id="257" r:id="rId11"/>
    <p:sldId id="275" r:id="rId12"/>
    <p:sldId id="289" r:id="rId13"/>
    <p:sldId id="274" r:id="rId14"/>
    <p:sldId id="296" r:id="rId15"/>
    <p:sldId id="297" r:id="rId16"/>
    <p:sldId id="298" r:id="rId17"/>
    <p:sldId id="301" r:id="rId18"/>
    <p:sldId id="276" r:id="rId19"/>
    <p:sldId id="287" r:id="rId20"/>
    <p:sldId id="302" r:id="rId21"/>
    <p:sldId id="277" r:id="rId22"/>
    <p:sldId id="294" r:id="rId23"/>
    <p:sldId id="286" r:id="rId24"/>
    <p:sldId id="271" r:id="rId25"/>
    <p:sldId id="270" r:id="rId26"/>
    <p:sldId id="269" r:id="rId27"/>
    <p:sldId id="268" r:id="rId28"/>
    <p:sldId id="267" r:id="rId29"/>
    <p:sldId id="281" r:id="rId30"/>
    <p:sldId id="282" r:id="rId31"/>
    <p:sldId id="280" r:id="rId32"/>
  </p:sldIdLst>
  <p:sldSz cx="10585450" cy="7223125"/>
  <p:notesSz cx="6858000" cy="9144000"/>
  <p:defaultTextStyle>
    <a:defPPr>
      <a:defRPr lang="ru-RU"/>
    </a:defPPr>
    <a:lvl1pPr marL="0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772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7544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6316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5089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3861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2633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1405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0177" algn="l" defTabSz="101754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4" y="-72"/>
      </p:cViewPr>
      <p:guideLst>
        <p:guide orient="horz" pos="2275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896FE-6D25-42B2-A3D7-A09E4FCD9BE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685800"/>
            <a:ext cx="502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361FE-36B7-4543-860C-61B90127D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68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772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44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6316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5089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3861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2633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1405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0177" algn="l" defTabSz="1017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685800"/>
            <a:ext cx="50228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361FE-36B7-4543-860C-61B90127D69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32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909" y="2243851"/>
            <a:ext cx="8997633" cy="15482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818" y="4093104"/>
            <a:ext cx="7409815" cy="18459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4451" y="289260"/>
            <a:ext cx="2381726" cy="61630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9272" y="289260"/>
            <a:ext cx="6968755" cy="61630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88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77" y="4641527"/>
            <a:ext cx="8997633" cy="143459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77" y="3061469"/>
            <a:ext cx="8997633" cy="158005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7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5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3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2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0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73" y="1685396"/>
            <a:ext cx="4675240" cy="4766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37" y="1685396"/>
            <a:ext cx="4675240" cy="476692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2" y="1616844"/>
            <a:ext cx="4677079" cy="6738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772" indent="0">
              <a:buNone/>
              <a:defRPr sz="2200" b="1"/>
            </a:lvl2pPr>
            <a:lvl3pPr marL="1017544" indent="0">
              <a:buNone/>
              <a:defRPr sz="2000" b="1"/>
            </a:lvl3pPr>
            <a:lvl4pPr marL="1526316" indent="0">
              <a:buNone/>
              <a:defRPr sz="1800" b="1"/>
            </a:lvl4pPr>
            <a:lvl5pPr marL="2035089" indent="0">
              <a:buNone/>
              <a:defRPr sz="1800" b="1"/>
            </a:lvl5pPr>
            <a:lvl6pPr marL="2543861" indent="0">
              <a:buNone/>
              <a:defRPr sz="1800" b="1"/>
            </a:lvl6pPr>
            <a:lvl7pPr marL="3052633" indent="0">
              <a:buNone/>
              <a:defRPr sz="1800" b="1"/>
            </a:lvl7pPr>
            <a:lvl8pPr marL="3561405" indent="0">
              <a:buNone/>
              <a:defRPr sz="1800" b="1"/>
            </a:lvl8pPr>
            <a:lvl9pPr marL="407017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" y="2290667"/>
            <a:ext cx="4677079" cy="416165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62" y="1616844"/>
            <a:ext cx="4678916" cy="6738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772" indent="0">
              <a:buNone/>
              <a:defRPr sz="2200" b="1"/>
            </a:lvl2pPr>
            <a:lvl3pPr marL="1017544" indent="0">
              <a:buNone/>
              <a:defRPr sz="2000" b="1"/>
            </a:lvl3pPr>
            <a:lvl4pPr marL="1526316" indent="0">
              <a:buNone/>
              <a:defRPr sz="1800" b="1"/>
            </a:lvl4pPr>
            <a:lvl5pPr marL="2035089" indent="0">
              <a:buNone/>
              <a:defRPr sz="1800" b="1"/>
            </a:lvl5pPr>
            <a:lvl6pPr marL="2543861" indent="0">
              <a:buNone/>
              <a:defRPr sz="1800" b="1"/>
            </a:lvl6pPr>
            <a:lvl7pPr marL="3052633" indent="0">
              <a:buNone/>
              <a:defRPr sz="1800" b="1"/>
            </a:lvl7pPr>
            <a:lvl8pPr marL="3561405" indent="0">
              <a:buNone/>
              <a:defRPr sz="1800" b="1"/>
            </a:lvl8pPr>
            <a:lvl9pPr marL="407017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62" y="2290667"/>
            <a:ext cx="4678916" cy="416165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87588"/>
            <a:ext cx="3482540" cy="122391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17" y="287588"/>
            <a:ext cx="5917561" cy="616473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73" y="1511506"/>
            <a:ext cx="3482540" cy="4940819"/>
          </a:xfrm>
        </p:spPr>
        <p:txBody>
          <a:bodyPr/>
          <a:lstStyle>
            <a:lvl1pPr marL="0" indent="0">
              <a:buNone/>
              <a:defRPr sz="1600"/>
            </a:lvl1pPr>
            <a:lvl2pPr marL="508772" indent="0">
              <a:buNone/>
              <a:defRPr sz="1300"/>
            </a:lvl2pPr>
            <a:lvl3pPr marL="1017544" indent="0">
              <a:buNone/>
              <a:defRPr sz="1100"/>
            </a:lvl3pPr>
            <a:lvl4pPr marL="1526316" indent="0">
              <a:buNone/>
              <a:defRPr sz="1000"/>
            </a:lvl4pPr>
            <a:lvl5pPr marL="2035089" indent="0">
              <a:buNone/>
              <a:defRPr sz="1000"/>
            </a:lvl5pPr>
            <a:lvl6pPr marL="2543861" indent="0">
              <a:buNone/>
              <a:defRPr sz="1000"/>
            </a:lvl6pPr>
            <a:lvl7pPr marL="3052633" indent="0">
              <a:buNone/>
              <a:defRPr sz="1000"/>
            </a:lvl7pPr>
            <a:lvl8pPr marL="3561405" indent="0">
              <a:buNone/>
              <a:defRPr sz="1000"/>
            </a:lvl8pPr>
            <a:lvl9pPr marL="407017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22" y="5056187"/>
            <a:ext cx="6351270" cy="5969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22" y="645400"/>
            <a:ext cx="6351270" cy="4333875"/>
          </a:xfrm>
        </p:spPr>
        <p:txBody>
          <a:bodyPr/>
          <a:lstStyle>
            <a:lvl1pPr marL="0" indent="0">
              <a:buNone/>
              <a:defRPr sz="3600"/>
            </a:lvl1pPr>
            <a:lvl2pPr marL="508772" indent="0">
              <a:buNone/>
              <a:defRPr sz="3100"/>
            </a:lvl2pPr>
            <a:lvl3pPr marL="1017544" indent="0">
              <a:buNone/>
              <a:defRPr sz="2700"/>
            </a:lvl3pPr>
            <a:lvl4pPr marL="1526316" indent="0">
              <a:buNone/>
              <a:defRPr sz="2200"/>
            </a:lvl4pPr>
            <a:lvl5pPr marL="2035089" indent="0">
              <a:buNone/>
              <a:defRPr sz="2200"/>
            </a:lvl5pPr>
            <a:lvl6pPr marL="2543861" indent="0">
              <a:buNone/>
              <a:defRPr sz="2200"/>
            </a:lvl6pPr>
            <a:lvl7pPr marL="3052633" indent="0">
              <a:buNone/>
              <a:defRPr sz="2200"/>
            </a:lvl7pPr>
            <a:lvl8pPr marL="3561405" indent="0">
              <a:buNone/>
              <a:defRPr sz="2200"/>
            </a:lvl8pPr>
            <a:lvl9pPr marL="407017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22" y="5653099"/>
            <a:ext cx="6351270" cy="847713"/>
          </a:xfrm>
        </p:spPr>
        <p:txBody>
          <a:bodyPr/>
          <a:lstStyle>
            <a:lvl1pPr marL="0" indent="0">
              <a:buNone/>
              <a:defRPr sz="1600"/>
            </a:lvl1pPr>
            <a:lvl2pPr marL="508772" indent="0">
              <a:buNone/>
              <a:defRPr sz="1300"/>
            </a:lvl2pPr>
            <a:lvl3pPr marL="1017544" indent="0">
              <a:buNone/>
              <a:defRPr sz="1100"/>
            </a:lvl3pPr>
            <a:lvl4pPr marL="1526316" indent="0">
              <a:buNone/>
              <a:defRPr sz="1000"/>
            </a:lvl4pPr>
            <a:lvl5pPr marL="2035089" indent="0">
              <a:buNone/>
              <a:defRPr sz="1000"/>
            </a:lvl5pPr>
            <a:lvl6pPr marL="2543861" indent="0">
              <a:buNone/>
              <a:defRPr sz="1000"/>
            </a:lvl6pPr>
            <a:lvl7pPr marL="3052633" indent="0">
              <a:buNone/>
              <a:defRPr sz="1000"/>
            </a:lvl7pPr>
            <a:lvl8pPr marL="3561405" indent="0">
              <a:buNone/>
              <a:defRPr sz="1000"/>
            </a:lvl8pPr>
            <a:lvl9pPr marL="407017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89260"/>
            <a:ext cx="9526905" cy="1203854"/>
          </a:xfrm>
          <a:prstGeom prst="rect">
            <a:avLst/>
          </a:prstGeom>
        </p:spPr>
        <p:txBody>
          <a:bodyPr vert="horz" lIns="101754" tIns="50877" rIns="101754" bIns="508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3" y="1685396"/>
            <a:ext cx="9526905" cy="4766929"/>
          </a:xfrm>
          <a:prstGeom prst="rect">
            <a:avLst/>
          </a:prstGeom>
        </p:spPr>
        <p:txBody>
          <a:bodyPr vert="horz" lIns="101754" tIns="50877" rIns="101754" bIns="508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9273" y="6694767"/>
            <a:ext cx="2469938" cy="384565"/>
          </a:xfrm>
          <a:prstGeom prst="rect">
            <a:avLst/>
          </a:prstGeom>
        </p:spPr>
        <p:txBody>
          <a:bodyPr vert="horz" lIns="101754" tIns="50877" rIns="101754" bIns="508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16696" y="6694767"/>
            <a:ext cx="3352059" cy="384565"/>
          </a:xfrm>
          <a:prstGeom prst="rect">
            <a:avLst/>
          </a:prstGeom>
        </p:spPr>
        <p:txBody>
          <a:bodyPr vert="horz" lIns="101754" tIns="50877" rIns="101754" bIns="508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6239" y="6694767"/>
            <a:ext cx="2469938" cy="384565"/>
          </a:xfrm>
          <a:prstGeom prst="rect">
            <a:avLst/>
          </a:prstGeom>
        </p:spPr>
        <p:txBody>
          <a:bodyPr vert="horz" lIns="101754" tIns="50877" rIns="101754" bIns="508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754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579" indent="-381579" algn="l" defTabSz="10175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755" indent="-317983" algn="l" defTabSz="101754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930" indent="-254386" algn="l" defTabSz="10175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0703" indent="-254386" algn="l" defTabSz="101754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9475" indent="-254386" algn="l" defTabSz="101754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8247" indent="-254386" algn="l" defTabSz="1017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019" indent="-254386" algn="l" defTabSz="1017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5791" indent="-254386" algn="l" defTabSz="1017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4563" indent="-254386" algn="l" defTabSz="1017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772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44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316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89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3861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633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405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177" algn="l" defTabSz="1017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market.avianua.com/wp-content/uploads/2016/01/hassp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rket.avianua.com/?p=4127" TargetMode="External"/><Relationship Id="rId5" Type="http://schemas.openxmlformats.org/officeDocument/2006/relationships/hyperlink" Target="http://market.avianua.com/?p=4108" TargetMode="Externa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707369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529" y="1412152"/>
            <a:ext cx="9166935" cy="23008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cs typeface="Aharoni" pitchFamily="2" charset="-79"/>
              </a:rPr>
              <a:t/>
            </a:r>
            <a:br>
              <a:rPr lang="uk-UA" b="1" dirty="0" smtClean="0">
                <a:cs typeface="Aharoni" pitchFamily="2" charset="-79"/>
              </a:rPr>
            </a:br>
            <a:r>
              <a:rPr lang="uk-UA" sz="4500" b="1" dirty="0">
                <a:latin typeface="Bookman Old Style" pitchFamily="18" charset="0"/>
                <a:cs typeface="Aharoni" pitchFamily="2" charset="-79"/>
              </a:rPr>
              <a:t>ВПРОВАДЖЕННЯ</a:t>
            </a:r>
            <a:br>
              <a:rPr lang="uk-UA" sz="4500" b="1" dirty="0">
                <a:latin typeface="Bookman Old Style" pitchFamily="18" charset="0"/>
                <a:cs typeface="Aharoni" pitchFamily="2" charset="-79"/>
              </a:rPr>
            </a:br>
            <a:r>
              <a:rPr lang="uk-UA" sz="4500" b="1" dirty="0">
                <a:latin typeface="Bookman Old Style" pitchFamily="18" charset="0"/>
                <a:cs typeface="Aharoni" pitchFamily="2" charset="-79"/>
              </a:rPr>
              <a:t> СИСТЕМИ НАССР </a:t>
            </a:r>
            <a:br>
              <a:rPr lang="uk-UA" sz="4500" b="1" dirty="0">
                <a:latin typeface="Bookman Old Style" pitchFamily="18" charset="0"/>
                <a:cs typeface="Aharoni" pitchFamily="2" charset="-79"/>
              </a:rPr>
            </a:br>
            <a:r>
              <a:rPr lang="uk-UA" sz="4500" b="1" dirty="0" smtClean="0">
                <a:latin typeface="Bookman Old Style" pitchFamily="18" charset="0"/>
                <a:cs typeface="Aharoni" pitchFamily="2" charset="-79"/>
              </a:rPr>
              <a:t>ДОШКІЛЬНИХ ЗАКЛАДАХ</a:t>
            </a:r>
            <a:endParaRPr lang="ru-RU" sz="4500" b="1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лла\Desktop\algoritm-zaprovadzhennya-sistemi-haccp-dlya-agrobiznesu-84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597" y="3606320"/>
            <a:ext cx="4104456" cy="2748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0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3814" y="0"/>
            <a:ext cx="1571636" cy="1081657"/>
          </a:xfrm>
          <a:prstGeom prst="rect">
            <a:avLst/>
          </a:prstGeom>
          <a:noFill/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333" y="-209063"/>
            <a:ext cx="10707369" cy="7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684" y="569605"/>
            <a:ext cx="8338195" cy="5088728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just"/>
            <a:r>
              <a:rPr lang="uk-UA" sz="2700" b="1" dirty="0" err="1">
                <a:latin typeface="Bookman Old Style" pitchFamily="18" charset="0"/>
                <a:cs typeface="Aharoni" pitchFamily="2" charset="-79"/>
              </a:rPr>
              <a:t>Шеф-</a:t>
            </a:r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uk-UA" sz="2700" b="1" dirty="0" smtClean="0">
                <a:latin typeface="Bookman Old Style" pitchFamily="18" charset="0"/>
                <a:cs typeface="Aharoni" pitchFamily="2" charset="-79"/>
              </a:rPr>
              <a:t>кухар відповідає </a:t>
            </a:r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за: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Зберігання і використання денного запасу продуктів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Повноту закладки продуктів і вихід страв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Якість і своєчасне приготування їжі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Дотримання технології приготування страв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Дотримання правил особистої гігієни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Санітарний стан приміщення харчоблоку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700" b="1" dirty="0" err="1">
                <a:latin typeface="Bookman Old Style" pitchFamily="18" charset="0"/>
                <a:cs typeface="Aharoni" pitchFamily="2" charset="-79"/>
              </a:rPr>
              <a:t>-Контролює</a:t>
            </a:r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 температурний режим у холодильному обладнанні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6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7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333" y="-209063"/>
            <a:ext cx="10707369" cy="7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4840" y="1738944"/>
            <a:ext cx="7126629" cy="2488016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Головний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бухгалтер :</a:t>
            </a:r>
          </a:p>
          <a:p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pPr algn="ctr"/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-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відповідає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за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своєчасне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фінансове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забезпечення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запланованих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заходів</a:t>
            </a:r>
            <a:endParaRPr lang="ru-RU" sz="3100" b="1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6" name="Рисунок 5" descr="hassp">
            <a:hlinkClick r:id="rId4" tooltip="&quot;Справка по ХАССП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029" y="0"/>
            <a:ext cx="2238382" cy="248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3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7408" y="90122"/>
            <a:ext cx="1571636" cy="1081657"/>
          </a:xfrm>
          <a:prstGeom prst="rect">
            <a:avLst/>
          </a:prstGeom>
          <a:noFill/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334" y="-636910"/>
            <a:ext cx="10707369" cy="7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684" y="90122"/>
            <a:ext cx="9710766" cy="8135716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ctr"/>
            <a:r>
              <a:rPr lang="uk-UA" sz="3600" b="1" dirty="0">
                <a:latin typeface="Bookman Old Style" pitchFamily="18" charset="0"/>
              </a:rPr>
              <a:t>ПОЛОЖЕННЯ</a:t>
            </a:r>
            <a:r>
              <a:rPr lang="ru-RU" sz="3600" b="1" dirty="0">
                <a:latin typeface="Bookman Old Style" pitchFamily="18" charset="0"/>
              </a:rPr>
              <a:t> </a:t>
            </a:r>
          </a:p>
          <a:p>
            <a:pPr algn="ctr"/>
            <a:r>
              <a:rPr lang="uk-UA" sz="3600" b="1" dirty="0">
                <a:latin typeface="Bookman Old Style" pitchFamily="18" charset="0"/>
              </a:rPr>
              <a:t>про Групу безпечності</a:t>
            </a:r>
          </a:p>
          <a:p>
            <a:pPr algn="ctr"/>
            <a:r>
              <a:rPr lang="uk-UA" sz="3600" b="1" dirty="0">
                <a:latin typeface="Bookman Old Style" pitchFamily="18" charset="0"/>
              </a:rPr>
              <a:t> харчових продуктів(БХП) </a:t>
            </a:r>
          </a:p>
          <a:p>
            <a:pPr algn="ctr"/>
            <a:endParaRPr lang="uk-UA" sz="3600" b="1" dirty="0">
              <a:latin typeface="Bookman Old Style" pitchFamily="18" charset="0"/>
            </a:endParaRPr>
          </a:p>
          <a:p>
            <a:r>
              <a:rPr lang="uk-UA" sz="2700" b="1" dirty="0">
                <a:latin typeface="Bookman Old Style" pitchFamily="18" charset="0"/>
              </a:rPr>
              <a:t>1.Загальні положення</a:t>
            </a:r>
          </a:p>
          <a:p>
            <a:r>
              <a:rPr lang="uk-UA" sz="2700" b="1" dirty="0">
                <a:latin typeface="Bookman Old Style" pitchFamily="18" charset="0"/>
              </a:rPr>
              <a:t>2. Цілі групи БХП</a:t>
            </a:r>
          </a:p>
          <a:p>
            <a:r>
              <a:rPr lang="uk-UA" sz="2700" b="1" dirty="0">
                <a:latin typeface="Bookman Old Style" pitchFamily="18" charset="0"/>
              </a:rPr>
              <a:t>3.Структура та склад групи БХП</a:t>
            </a:r>
          </a:p>
          <a:p>
            <a:r>
              <a:rPr lang="uk-UA" sz="2700" b="1" dirty="0">
                <a:latin typeface="Bookman Old Style" pitchFamily="18" charset="0"/>
              </a:rPr>
              <a:t>4. Обов'язки та повноваження керівника групи БХП </a:t>
            </a:r>
          </a:p>
          <a:p>
            <a:r>
              <a:rPr lang="uk-UA" sz="2700" b="1" dirty="0">
                <a:latin typeface="Bookman Old Style" pitchFamily="18" charset="0"/>
              </a:rPr>
              <a:t>5. Обов'язки та повноваження членів групи БХП </a:t>
            </a:r>
          </a:p>
          <a:p>
            <a:r>
              <a:rPr lang="uk-UA" sz="2700" b="1" dirty="0">
                <a:latin typeface="Bookman Old Style" pitchFamily="18" charset="0"/>
              </a:rPr>
              <a:t>6. Обов'язки та повноваження відповідального  секретаря групи БХП </a:t>
            </a:r>
          </a:p>
          <a:p>
            <a:r>
              <a:rPr lang="uk-UA" sz="2700" b="1" dirty="0">
                <a:latin typeface="Bookman Old Style" pitchFamily="18" charset="0"/>
              </a:rPr>
              <a:t>7. Організація роботи групи БХП</a:t>
            </a:r>
          </a:p>
          <a:p>
            <a:r>
              <a:rPr lang="uk-UA" sz="2700" b="1" dirty="0">
                <a:latin typeface="Bookman Old Style" pitchFamily="18" charset="0"/>
              </a:rPr>
              <a:t>8. Документація групи БХП</a:t>
            </a:r>
          </a:p>
          <a:p>
            <a:endParaRPr lang="uk-UA" sz="3600" b="1" dirty="0"/>
          </a:p>
          <a:p>
            <a:endParaRPr lang="uk-UA" sz="3600" b="1" dirty="0"/>
          </a:p>
          <a:p>
            <a:pPr marL="508772" indent="-508772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214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999" y="-636910"/>
            <a:ext cx="10879324" cy="78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684" y="881260"/>
            <a:ext cx="8586004" cy="4873284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lvl="0"/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КРОК 2:</a:t>
            </a:r>
          </a:p>
          <a:p>
            <a:pPr lvl="0"/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</a:p>
          <a:p>
            <a:pPr lvl="0" algn="just"/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Опис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сировини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,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інгредієнтів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,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що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використовуються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в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приготуванні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страв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pPr lvl="0" algn="just"/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КРОК 3:</a:t>
            </a:r>
          </a:p>
          <a:p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pPr lvl="0"/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Опис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кінцевого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продукту.</a:t>
            </a:r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pPr algn="just"/>
            <a:endParaRPr lang="ru-RU" sz="3100" dirty="0"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859" y="-924942"/>
            <a:ext cx="10879324" cy="78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07" y="8611"/>
            <a:ext cx="8831355" cy="6730565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ОПИС СТРАВ ЗА ГРУПАМИ</a:t>
            </a:r>
            <a:endParaRPr lang="ru-RU" dirty="0">
              <a:solidFill>
                <a:schemeClr val="tx1"/>
              </a:solidFill>
              <a:latin typeface="Bookman Old Style" pitchFamily="18" charset="0"/>
              <a:cs typeface="Aharoni" pitchFamily="2" charset="-79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0965242"/>
              </p:ext>
            </p:extLst>
          </p:nvPr>
        </p:nvGraphicFramePr>
        <p:xfrm>
          <a:off x="874684" y="1251534"/>
          <a:ext cx="9458601" cy="6094724"/>
        </p:xfrm>
        <a:graphic>
          <a:graphicData uri="http://schemas.openxmlformats.org/drawingml/2006/table">
            <a:tbl>
              <a:tblPr firstRow="1" firstCol="1" bandRow="1"/>
              <a:tblGrid>
                <a:gridCol w="1028977"/>
                <a:gridCol w="8429624"/>
              </a:tblGrid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900" dirty="0" smtClean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Холодні</a:t>
                      </a: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страви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Салати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вінегрети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з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овочів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Перші</a:t>
                      </a: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страви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з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м'яса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 натурального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м′яса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січеної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натуральної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котлетної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з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птиці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ru-RU" sz="2900" dirty="0" err="1" smtClean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натуральних</a:t>
                      </a:r>
                      <a:r>
                        <a:rPr lang="ru-RU" sz="2900" dirty="0" smtClean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900" dirty="0" err="1" smtClean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напівфабрикатів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січеної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натуральної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котлетної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20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0455" y="125068"/>
            <a:ext cx="1571636" cy="1081657"/>
          </a:xfrm>
          <a:prstGeom prst="rect">
            <a:avLst/>
          </a:prstGeom>
          <a:noFill/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032" y="-622280"/>
            <a:ext cx="10879324" cy="78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3952108"/>
              </p:ext>
            </p:extLst>
          </p:nvPr>
        </p:nvGraphicFramePr>
        <p:xfrm>
          <a:off x="1208122" y="125068"/>
          <a:ext cx="9252878" cy="6690095"/>
        </p:xfrm>
        <a:graphic>
          <a:graphicData uri="http://schemas.openxmlformats.org/drawingml/2006/table">
            <a:tbl>
              <a:tblPr firstRow="1" firstCol="1" bandRow="1"/>
              <a:tblGrid>
                <a:gridCol w="916951"/>
                <a:gridCol w="8335927"/>
              </a:tblGrid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Соуси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з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риби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 smtClean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6.1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натуральних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напівфабрикатів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6.2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січеної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натуральної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котлетної</a:t>
                      </a: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900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маси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із</a:t>
                      </a: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сиру</a:t>
                      </a: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кисломолочного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з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яєць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Овочеві</a:t>
                      </a: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страви та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гарніри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з круп та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макаронних</a:t>
                      </a: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виробів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Страви з </a:t>
                      </a: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борошна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Напої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90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900" b="1" dirty="0" err="1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Солодкі</a:t>
                      </a:r>
                      <a:r>
                        <a:rPr lang="ru-RU" sz="2900" b="1" dirty="0">
                          <a:effectLst/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страви</a:t>
                      </a:r>
                      <a:endParaRPr lang="ru-RU" sz="29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9391" marR="7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42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7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874" y="-318455"/>
            <a:ext cx="10879324" cy="78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324283"/>
              </p:ext>
            </p:extLst>
          </p:nvPr>
        </p:nvGraphicFramePr>
        <p:xfrm>
          <a:off x="457887" y="319814"/>
          <a:ext cx="10003112" cy="6995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390"/>
                <a:gridCol w="7671722"/>
              </a:tblGrid>
              <a:tr h="1748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9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 dirty="0" smtClean="0">
                          <a:effectLst/>
                        </a:rPr>
                        <a:t> </a:t>
                      </a:r>
                      <a:r>
                        <a:rPr lang="uk-UA" sz="1900" b="1" dirty="0">
                          <a:effectLst/>
                        </a:rPr>
                        <a:t>Назва продукту, ідентифікаційні ознаки</a:t>
                      </a:r>
                      <a:endParaRPr lang="ru-RU" sz="1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 </a:t>
                      </a:r>
                      <a:endParaRPr lang="ru-RU" sz="1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 «Кури відварні порційні», «Гуляш курячий», «М’ясо куряче тушковане з овочами сметанному соусі», « Печеня по – домашньому», « </a:t>
                      </a:r>
                      <a:r>
                        <a:rPr lang="uk-UA" sz="1900" b="1" dirty="0" err="1">
                          <a:effectLst/>
                        </a:rPr>
                        <a:t>Бігос</a:t>
                      </a:r>
                      <a:r>
                        <a:rPr lang="uk-UA" sz="1900" b="1" dirty="0">
                          <a:effectLst/>
                        </a:rPr>
                        <a:t> овочево-курячий» « Голубці ліниві з курячим м’ясом», « Плов з м’ясом курячим», </a:t>
                      </a:r>
                      <a:endParaRPr lang="ru-RU" sz="1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« Кабачки, фаршировані курячим м’ясом та рисом»</a:t>
                      </a:r>
                      <a:endParaRPr lang="ru-RU" sz="1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 anchor="ctr"/>
                </a:tc>
              </a:tr>
              <a:tr h="874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>
                          <a:effectLst/>
                        </a:rPr>
                        <a:t>2. Склад продукту</a:t>
                      </a:r>
                      <a:endParaRPr lang="ru-RU" sz="19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 М’ясо курчат бройлерів, рис, морква, кабачки, капуста, цибуля ріпчаста , сіль кухонна, сметана, томатний соус, олія, горошок зелений, масло вершкове</a:t>
                      </a:r>
                      <a:endParaRPr lang="ru-RU" sz="1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 anchor="ctr"/>
                </a:tc>
              </a:tr>
              <a:tr h="874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3. Структура виробу</a:t>
                      </a:r>
                      <a:endParaRPr lang="ru-RU" sz="1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твердий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 </a:t>
                      </a:r>
                      <a:endParaRPr lang="ru-RU" sz="1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  <a:tr h="3497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4. Вимоги безпеки:</a:t>
                      </a:r>
                      <a:endParaRPr lang="ru-RU" sz="1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 </a:t>
                      </a:r>
                      <a:endParaRPr lang="ru-RU" sz="1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900" b="1">
                          <a:effectLst/>
                          <a:highlight>
                            <a:srgbClr val="FFFFFF"/>
                          </a:highlight>
                        </a:rPr>
                        <a:t>- </a:t>
                      </a:r>
                      <a:r>
                        <a:rPr lang="uk-UA" sz="1900" b="1" smtClean="0">
                          <a:effectLst/>
                          <a:highlight>
                            <a:srgbClr val="FFFFFF"/>
                          </a:highlight>
                        </a:rPr>
                        <a:t>мікробіологічні </a:t>
                      </a:r>
                      <a:r>
                        <a:rPr lang="uk-UA" sz="1900" b="1" dirty="0">
                          <a:effectLst/>
                        </a:rPr>
                        <a:t>характеристики</a:t>
                      </a:r>
                      <a:endParaRPr lang="ru-RU" sz="1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Мікробіологічні показники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 Згідно Постанови №139 від 07.11.2001р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 </a:t>
                      </a:r>
                      <a:r>
                        <a:rPr lang="uk-UA" sz="1900" b="1" dirty="0">
                          <a:effectLst/>
                        </a:rPr>
                        <a:t> Птиця варена,тушкована; Січені вироби із птиці (котлети, биточки); плови: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Патогенні мікроорганізми, в т.ч. бактерії роду </a:t>
                      </a:r>
                      <a:r>
                        <a:rPr lang="en-US" sz="1900" b="1" dirty="0">
                          <a:effectLst/>
                        </a:rPr>
                        <a:t>Salmonella</a:t>
                      </a:r>
                      <a:r>
                        <a:rPr lang="uk-UA" sz="1900" b="1" dirty="0">
                          <a:effectLst/>
                        </a:rPr>
                        <a:t> у 25 г продукту, віруси – не дозволено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Кількість </a:t>
                      </a:r>
                      <a:r>
                        <a:rPr lang="uk-UA" sz="1900" b="1" dirty="0" err="1">
                          <a:effectLst/>
                        </a:rPr>
                        <a:t>мезофільних</a:t>
                      </a:r>
                      <a:r>
                        <a:rPr lang="uk-UA" sz="1900" b="1" dirty="0">
                          <a:effectLst/>
                        </a:rPr>
                        <a:t> аеробних та факультативно анаеробних макроорганізмів, КУО в 1г продукту, не більше ніж – 1∙10</a:t>
                      </a:r>
                      <a:r>
                        <a:rPr lang="uk-UA" sz="1900" b="1" baseline="30000" dirty="0">
                          <a:effectLst/>
                        </a:rPr>
                        <a:t>3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БГКП (</a:t>
                      </a:r>
                      <a:r>
                        <a:rPr lang="uk-UA" sz="1900" b="1" dirty="0" err="1">
                          <a:effectLst/>
                        </a:rPr>
                        <a:t>коліформи</a:t>
                      </a:r>
                      <a:r>
                        <a:rPr lang="uk-UA" sz="1900" b="1" dirty="0">
                          <a:effectLst/>
                        </a:rPr>
                        <a:t>) -  у 1 г продукту – не дозволено.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S</a:t>
                      </a:r>
                      <a:r>
                        <a:rPr lang="ru-RU" sz="1900" b="1" dirty="0">
                          <a:effectLst/>
                        </a:rPr>
                        <a:t>.</a:t>
                      </a:r>
                      <a:r>
                        <a:rPr lang="en-US" sz="1900" b="1" dirty="0" err="1">
                          <a:effectLst/>
                        </a:rPr>
                        <a:t>aureus</a:t>
                      </a:r>
                      <a:r>
                        <a:rPr lang="ru-RU" sz="1900" b="1" dirty="0">
                          <a:effectLst/>
                        </a:rPr>
                        <a:t>-</a:t>
                      </a:r>
                      <a:r>
                        <a:rPr lang="uk-UA" sz="1900" b="1" dirty="0">
                          <a:effectLst/>
                        </a:rPr>
                        <a:t> у 1г продукту - не дозволено</a:t>
                      </a:r>
                      <a:endParaRPr lang="ru-RU" sz="19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Бактерії роду </a:t>
                      </a:r>
                      <a:r>
                        <a:rPr lang="en-US" sz="1900" b="1" dirty="0">
                          <a:effectLst/>
                        </a:rPr>
                        <a:t>Proteus</a:t>
                      </a:r>
                      <a:r>
                        <a:rPr lang="uk-UA" sz="1900" b="1" dirty="0">
                          <a:effectLst/>
                        </a:rPr>
                        <a:t> у 0,1 г – не допускається</a:t>
                      </a:r>
                      <a:endParaRPr lang="ru-RU" sz="1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4605" y="-168133"/>
            <a:ext cx="13330763" cy="51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754" tIns="50877" rIns="101754" bIns="50877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2700" b="1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Опис готових страв №4</a:t>
            </a:r>
            <a:r>
              <a:rPr lang="ru-RU" altLang="zh-CN" sz="2700" dirty="0">
                <a:latin typeface="Arial" pitchFamily="34" charset="0"/>
                <a:cs typeface="Arial" pitchFamily="34" charset="0"/>
              </a:rPr>
              <a:t>    </a:t>
            </a:r>
            <a:r>
              <a:rPr lang="uk-UA" altLang="zh-CN" sz="2700" b="1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Страви з птиці</a:t>
            </a:r>
            <a:endParaRPr lang="uk-UA" altLang="zh-CN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6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6579" y="-17693"/>
            <a:ext cx="1571636" cy="108165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5765837"/>
              </p:ext>
            </p:extLst>
          </p:nvPr>
        </p:nvGraphicFramePr>
        <p:xfrm>
          <a:off x="1" y="3289"/>
          <a:ext cx="10585450" cy="7219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7158"/>
                <a:gridCol w="8268292"/>
              </a:tblGrid>
              <a:tr h="656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 smtClean="0">
                          <a:effectLst/>
                        </a:rPr>
                        <a:t>5.Вид </a:t>
                      </a:r>
                      <a:r>
                        <a:rPr lang="uk-UA" sz="2100" b="1" dirty="0">
                          <a:effectLst/>
                        </a:rPr>
                        <a:t>оброблення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 </a:t>
                      </a:r>
                      <a:r>
                        <a:rPr lang="uk-UA" sz="2100" b="1" dirty="0">
                          <a:effectLst/>
                        </a:rPr>
                        <a:t>Теплове оброблення</a:t>
                      </a:r>
                      <a:endParaRPr lang="ru-RU" sz="21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 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  <a:tr h="98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 smtClean="0">
                          <a:effectLst/>
                        </a:rPr>
                        <a:t>6.Спосіб </a:t>
                      </a:r>
                      <a:r>
                        <a:rPr lang="uk-UA" sz="2100" b="1" dirty="0">
                          <a:effectLst/>
                        </a:rPr>
                        <a:t>споживчого </a:t>
                      </a:r>
                      <a:r>
                        <a:rPr lang="uk-UA" sz="2100" b="1" dirty="0" smtClean="0">
                          <a:effectLst/>
                        </a:rPr>
                        <a:t> </a:t>
                      </a:r>
                      <a:r>
                        <a:rPr lang="uk-UA" sz="2100" b="1" dirty="0">
                          <a:effectLst/>
                        </a:rPr>
                        <a:t>пакування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Споживче та транспортне пакування при роздачі страв — відсутнє.</a:t>
                      </a:r>
                      <a:endParaRPr lang="ru-RU" sz="21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 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  <a:tr h="656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 smtClean="0">
                          <a:effectLst/>
                        </a:rPr>
                        <a:t>7.Вид </a:t>
                      </a:r>
                      <a:r>
                        <a:rPr lang="uk-UA" sz="2100" b="1" dirty="0">
                          <a:effectLst/>
                        </a:rPr>
                        <a:t>маркування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Меню </a:t>
                      </a:r>
                      <a:endParaRPr lang="ru-RU" sz="21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 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  <a:tr h="1640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8. Умови та терміни зберігання. Транспортування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 </a:t>
                      </a:r>
                      <a:r>
                        <a:rPr lang="uk-UA" sz="2100" b="1" dirty="0">
                          <a:effectLst/>
                        </a:rPr>
                        <a:t>  Страви  повинні мати температуру  не нижче 65° С, готові страви можуть знаходитись на </a:t>
                      </a:r>
                      <a:r>
                        <a:rPr lang="uk-UA" sz="2100" b="1" dirty="0" err="1">
                          <a:effectLst/>
                        </a:rPr>
                        <a:t>марміті</a:t>
                      </a:r>
                      <a:r>
                        <a:rPr lang="uk-UA" sz="2100" b="1" dirty="0">
                          <a:effectLst/>
                        </a:rPr>
                        <a:t>  не більше 2-3 год.</a:t>
                      </a:r>
                      <a:endParaRPr lang="ru-RU" sz="21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Транспортування  - Готові страви у технологічній тарі направляються з харчоблоку до дитячих груп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  <a:tr h="98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 smtClean="0">
                          <a:effectLst/>
                        </a:rPr>
                        <a:t>9Спосіб </a:t>
                      </a:r>
                      <a:r>
                        <a:rPr lang="uk-UA" sz="2100" b="1" dirty="0">
                          <a:effectLst/>
                        </a:rPr>
                        <a:t>реалізації, метод збуту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Накладаються  готові  страви в чисті  дитячі тарілки </a:t>
                      </a:r>
                      <a:endParaRPr lang="ru-RU" sz="21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 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  <a:tr h="1969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>
                          <a:effectLst/>
                        </a:rPr>
                        <a:t>10. Дані про передбачуваного споживача або специфічну групу споживачів</a:t>
                      </a:r>
                      <a:endParaRPr lang="ru-RU" sz="21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 </a:t>
                      </a:r>
                      <a:r>
                        <a:rPr lang="uk-UA" sz="2100" b="1" dirty="0">
                          <a:effectLst/>
                        </a:rPr>
                        <a:t>Для дошкільного харчування, крім споживачів, які мають алергічні реакції на інгредієнти страв 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  <a:tr h="328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</a:rPr>
                        <a:t>11. </a:t>
                      </a:r>
                      <a:r>
                        <a:rPr lang="uk-UA" sz="2100" b="1" dirty="0" smtClean="0">
                          <a:effectLst/>
                        </a:rPr>
                        <a:t>Споживання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highlight>
                            <a:srgbClr val="FFFFFF"/>
                          </a:highlight>
                        </a:rPr>
                        <a:t>Продукт готовий до вживання 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46780" marR="46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3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574" y="-71403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285" y="575577"/>
            <a:ext cx="8334404" cy="3271772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7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448" y="-622280"/>
            <a:ext cx="10879324" cy="78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1480" y="881259"/>
            <a:ext cx="2417419" cy="579801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lvl="0"/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КРОК 4: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1481" y="1432337"/>
            <a:ext cx="8335926" cy="5104117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ru-RU" sz="3100" b="1" dirty="0">
                <a:cs typeface="Aharoni" pitchFamily="2" charset="-79"/>
              </a:rPr>
              <a:t> </a:t>
            </a:r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Ідентифікувати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етапи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процесу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. </a:t>
            </a:r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Скласти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 блок-схему </a:t>
            </a:r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процесу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endParaRPr lang="ru-RU" sz="36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3100" b="1" dirty="0">
                <a:latin typeface="Bookman Old Style" pitchFamily="18" charset="0"/>
              </a:rPr>
              <a:t> </a:t>
            </a: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КРОК 5:</a:t>
            </a:r>
          </a:p>
          <a:p>
            <a:endParaRPr lang="uk-UA" sz="31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Підтвердження на місці блок-схеми процесу.</a:t>
            </a:r>
            <a:r>
              <a:rPr lang="uk-UA" sz="3100" dirty="0">
                <a:latin typeface="Bookman Old Style" pitchFamily="18" charset="0"/>
              </a:rPr>
              <a:t> </a:t>
            </a:r>
          </a:p>
          <a:p>
            <a:endParaRPr lang="ru-RU" sz="3100" b="1" dirty="0">
              <a:latin typeface="Bookman Old Style" pitchFamily="18" charset="0"/>
            </a:endParaRPr>
          </a:p>
          <a:p>
            <a:pPr lvl="0"/>
            <a:endParaRPr lang="ru-RU" sz="3100" b="1" dirty="0">
              <a:cs typeface="Aharoni" pitchFamily="2" charset="-79"/>
            </a:endParaRPr>
          </a:p>
          <a:p>
            <a:pPr lvl="0"/>
            <a:endParaRPr lang="uk-UA" sz="31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0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032" y="-636910"/>
            <a:ext cx="10879324" cy="78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1026" name="Picture 2" descr="C:\Users\User\Desktop\Блок-схема тех. процесу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0" r="3069" b="10453"/>
          <a:stretch/>
        </p:blipFill>
        <p:spPr bwMode="auto">
          <a:xfrm>
            <a:off x="2088107" y="-329331"/>
            <a:ext cx="7237066" cy="68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4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1403" y="653734"/>
            <a:ext cx="9336236" cy="5815349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102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70" y="-32064"/>
            <a:ext cx="10599220" cy="72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1403" y="198684"/>
            <a:ext cx="7919130" cy="7001917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>
              <a:defRPr/>
            </a:pPr>
            <a:r>
              <a:rPr lang="ru-RU" sz="3600" b="1" dirty="0" err="1">
                <a:latin typeface="Bookman Old Style" pitchFamily="18" charset="0"/>
                <a:cs typeface="Times New Roman" pitchFamily="18" charset="0"/>
              </a:rPr>
              <a:t>Законодавство</a:t>
            </a:r>
            <a:r>
              <a:rPr lang="ru-RU" sz="3600" b="1" dirty="0"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latin typeface="Bookman Old Style" pitchFamily="18" charset="0"/>
                <a:cs typeface="Times New Roman" pitchFamily="18" charset="0"/>
              </a:rPr>
              <a:t>щодо</a:t>
            </a:r>
            <a:r>
              <a:rPr lang="ru-RU" sz="3600" b="1" dirty="0">
                <a:latin typeface="Bookman Old Style" pitchFamily="18" charset="0"/>
                <a:cs typeface="Times New Roman" pitchFamily="18" charset="0"/>
              </a:rPr>
              <a:t>  НАССР</a:t>
            </a:r>
          </a:p>
          <a:p>
            <a:pPr algn="ctr">
              <a:defRPr/>
            </a:pPr>
            <a:endParaRPr lang="ru-RU" b="1" dirty="0">
              <a:latin typeface="Bookman Old Style" pitchFamily="18" charset="0"/>
            </a:endParaRPr>
          </a:p>
          <a:p>
            <a:pPr algn="just">
              <a:defRPr/>
            </a:pPr>
            <a:r>
              <a:rPr lang="ru-RU" b="1" dirty="0">
                <a:latin typeface="Bookman Old Style" pitchFamily="18" charset="0"/>
                <a:cs typeface="Times New Roman" pitchFamily="18" charset="0"/>
              </a:rPr>
              <a:t>1. 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ЗАКОН УКРАЇНИ “Про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основні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принципи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та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вимоги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до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безпечності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та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якості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харчових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продуктів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” </a:t>
            </a: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( </a:t>
            </a:r>
            <a:r>
              <a:rPr lang="ru-RU" b="1" dirty="0" err="1" smtClean="0">
                <a:latin typeface="Bookman Old Style" pitchFamily="18" charset="0"/>
                <a:cs typeface="Aharoni" pitchFamily="2" charset="-79"/>
              </a:rPr>
              <a:t>ст</a:t>
            </a: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 1, 21, 22, 41-51)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pPr algn="just">
              <a:defRPr/>
            </a:pP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pPr algn="just">
              <a:defRPr/>
            </a:pP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2.Наказ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Міністерства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аграрної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політики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та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продовольства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України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№ 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590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від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 01.10.2012 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із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змінами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,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затвердженими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наказом № 429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від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17.10.2015.</a:t>
            </a:r>
          </a:p>
          <a:p>
            <a:pPr algn="just">
              <a:defRPr/>
            </a:pP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pPr algn="just">
              <a:defRPr/>
            </a:pPr>
            <a:r>
              <a:rPr lang="ru-RU" b="1" dirty="0">
                <a:latin typeface="Bookman Old Style" pitchFamily="18" charset="0"/>
                <a:cs typeface="Aharoni" pitchFamily="2" charset="-79"/>
              </a:rPr>
              <a:t>3. </a:t>
            </a:r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Наказ Міністерства аграрної політики та продовольства України від 06 лютого 2017 року</a:t>
            </a:r>
            <a:r>
              <a:rPr lang="uk-UA" b="1" dirty="0">
                <a:latin typeface="Bookman Old Style" pitchFamily="18" charset="0"/>
                <a:cs typeface="Aharoni" pitchFamily="2" charset="-79"/>
              </a:rPr>
              <a:t> N 41 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“АКТ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складений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за результатами аудиту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щодо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додержання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операторами ринку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вимог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законодавства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стосовно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постійно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діючих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процедур,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що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засновані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на принципах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системи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аналізу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небезпечних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факторів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та контролю у </a:t>
            </a:r>
            <a:r>
              <a:rPr lang="ru-RU" b="1" dirty="0" err="1">
                <a:latin typeface="Bookman Old Style" pitchFamily="18" charset="0"/>
                <a:cs typeface="Aharoni" pitchFamily="2" charset="-79"/>
              </a:rPr>
              <a:t>критичних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 точках”</a:t>
            </a:r>
          </a:p>
          <a:p>
            <a:pPr algn="just">
              <a:defRPr/>
            </a:pP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pPr algn="just">
              <a:defRPr/>
            </a:pPr>
            <a:r>
              <a:rPr lang="ru-RU" b="1" dirty="0">
                <a:latin typeface="Bookman Old Style" pitchFamily="18" charset="0"/>
                <a:cs typeface="Aharoni" pitchFamily="2" charset="-79"/>
              </a:rPr>
              <a:t>4. </a:t>
            </a:r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ДСТУ-Н </a:t>
            </a:r>
            <a:r>
              <a:rPr lang="ru-RU" b="1" dirty="0">
                <a:latin typeface="Bookman Old Style" pitchFamily="18" charset="0"/>
                <a:cs typeface="Aharoni" pitchFamily="2" charset="-79"/>
              </a:rPr>
              <a:t>САС</a:t>
            </a:r>
            <a:r>
              <a:rPr lang="en-US" b="1" dirty="0">
                <a:latin typeface="Bookman Old Style" pitchFamily="18" charset="0"/>
                <a:cs typeface="Aharoni" pitchFamily="2" charset="-79"/>
              </a:rPr>
              <a:t>/RCP </a:t>
            </a: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1</a:t>
            </a:r>
            <a:r>
              <a:rPr lang="uk-UA" b="1" dirty="0" smtClean="0">
                <a:latin typeface="Bookman Old Style" pitchFamily="18" charset="0"/>
                <a:cs typeface="Aharoni" pitchFamily="2" charset="-79"/>
              </a:rPr>
              <a:t>:2012  </a:t>
            </a:r>
            <a:r>
              <a:rPr lang="uk-UA" b="1" dirty="0">
                <a:latin typeface="Bookman Old Style" pitchFamily="18" charset="0"/>
                <a:cs typeface="Aharoni" pitchFamily="2" charset="-79"/>
              </a:rPr>
              <a:t>Продукти харчові. Настанови щодо загальних принципів гігієни.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448" y="-622280"/>
            <a:ext cx="10879324" cy="78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13586" y="991060"/>
            <a:ext cx="10164054" cy="68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408" tIns="47204" rIns="94408" bIns="47204">
            <a:spAutoFit/>
          </a:bodyPr>
          <a:lstStyle/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200" b="1" dirty="0"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Належне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планування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виробничих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допоміжних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побутових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приміщень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уникнення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перехресного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забруднення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en-US" sz="1600" b="1" dirty="0"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Вимоги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до стану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приміщень</a:t>
            </a:r>
            <a:r>
              <a:rPr lang="en-US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lang="en-US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ремонтних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робіт</a:t>
            </a:r>
            <a:r>
              <a:rPr lang="en-US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технічного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обслуговування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lang="en-US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калібрування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тощо</a:t>
            </a:r>
            <a:r>
              <a:rPr lang="en-US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також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заходи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щодо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захисту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харчових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продуктів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забруднення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сторонніх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домішок</a:t>
            </a:r>
            <a:r>
              <a:rPr lang="en-US" sz="1600" b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Вимоги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планування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стану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комунікацій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вентиляції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водопроводів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електро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-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газопостачання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освітлення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тощо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Безпечність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води,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льоду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пари,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допоміжних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переробки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обробки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харчових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продуктів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предметів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контактують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харчовими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продуктами;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5. Чистота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поверхонь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процедури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прибирання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миття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дезінфекції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виробничих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допоміжних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побутових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приміщень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та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інших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поверхонь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);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Здоров’я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гігієна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персоналу;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Захист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продуктів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сторонніх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домішок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поводження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відходами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виробництва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сміттям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збір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та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видалення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потужності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8. Контроль за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шкідниками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виду,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запобігання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появі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засоби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профілактики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боротьби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9.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Зберігання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токсичних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сполук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речовин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10.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Специфікації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вимоги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) до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сировини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контроль за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постачальниками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11.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Зберігання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транспортування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;                                                                                     </a:t>
            </a: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33"/>
              </a:spcAft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12. Контроль за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технологічними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ea typeface="Calibri" pitchFamily="34" charset="0"/>
                <a:cs typeface="Times New Roman" pitchFamily="18" charset="0"/>
              </a:rPr>
              <a:t>процесами</a:t>
            </a:r>
            <a:r>
              <a:rPr lang="ru-RU" sz="1400" b="1" dirty="0">
                <a:ea typeface="Calibri" pitchFamily="34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514" y="5438157"/>
            <a:ext cx="3539791" cy="170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124451" y="122842"/>
            <a:ext cx="10253189" cy="9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408" tIns="47204" rIns="94408" bIns="47204">
            <a:spAutoFit/>
          </a:bodyPr>
          <a:lstStyle/>
          <a:p>
            <a:pPr algn="ctr"/>
            <a:r>
              <a:rPr lang="ru-RU" sz="2700" b="1" dirty="0" err="1">
                <a:latin typeface="Bookman Old Style" pitchFamily="18" charset="0"/>
              </a:rPr>
              <a:t>Програми-передумови</a:t>
            </a:r>
            <a:r>
              <a:rPr lang="ru-RU" sz="2700" b="1" dirty="0">
                <a:latin typeface="Bookman Old Style" pitchFamily="18" charset="0"/>
              </a:rPr>
              <a:t> </a:t>
            </a:r>
            <a:r>
              <a:rPr lang="ru-RU" sz="2700" b="1" dirty="0" err="1">
                <a:latin typeface="Bookman Old Style" pitchFamily="18" charset="0"/>
              </a:rPr>
              <a:t>системи</a:t>
            </a:r>
            <a:r>
              <a:rPr lang="ru-RU" sz="2700" b="1" dirty="0">
                <a:latin typeface="Bookman Old Style" pitchFamily="18" charset="0"/>
              </a:rPr>
              <a:t> НАССР </a:t>
            </a:r>
            <a:r>
              <a:rPr lang="ru-RU" sz="2700" b="1" dirty="0" err="1">
                <a:latin typeface="Bookman Old Style" pitchFamily="18" charset="0"/>
              </a:rPr>
              <a:t>мають</a:t>
            </a:r>
            <a:r>
              <a:rPr lang="ru-RU" sz="2700" b="1" dirty="0">
                <a:latin typeface="Bookman Old Style" pitchFamily="18" charset="0"/>
              </a:rPr>
              <a:t> </a:t>
            </a:r>
            <a:r>
              <a:rPr lang="ru-RU" sz="2700" b="1" dirty="0" err="1">
                <a:latin typeface="Bookman Old Style" pitchFamily="18" charset="0"/>
              </a:rPr>
              <a:t>охоплювати</a:t>
            </a:r>
            <a:r>
              <a:rPr lang="ru-RU" sz="2700" b="1" dirty="0">
                <a:latin typeface="Bookman Old Style" pitchFamily="18" charset="0"/>
              </a:rPr>
              <a:t> </a:t>
            </a:r>
            <a:r>
              <a:rPr lang="ru-RU" sz="2700" b="1" dirty="0" err="1">
                <a:latin typeface="Bookman Old Style" pitchFamily="18" charset="0"/>
              </a:rPr>
              <a:t>такі</a:t>
            </a:r>
            <a:r>
              <a:rPr lang="ru-RU" sz="2700" b="1" dirty="0">
                <a:latin typeface="Bookman Old Style" pitchFamily="18" charset="0"/>
              </a:rPr>
              <a:t> </a:t>
            </a:r>
            <a:r>
              <a:rPr lang="ru-RU" sz="2700" b="1" dirty="0" err="1">
                <a:latin typeface="Bookman Old Style" pitchFamily="18" charset="0"/>
              </a:rPr>
              <a:t>процеси</a:t>
            </a:r>
            <a:r>
              <a:rPr lang="ru-RU" sz="2700" b="1" dirty="0">
                <a:latin typeface="Bookman Old Style" pitchFamily="18" charset="0"/>
              </a:rPr>
              <a:t>:</a:t>
            </a:r>
            <a:endParaRPr lang="uk-UA" sz="27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4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4510" y="1"/>
            <a:ext cx="10879324" cy="79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966" y="540829"/>
            <a:ext cx="8871041" cy="5928254"/>
          </a:xfrm>
        </p:spPr>
        <p:txBody>
          <a:bodyPr>
            <a:normAutofit/>
          </a:bodyPr>
          <a:lstStyle/>
          <a:p>
            <a:pPr algn="just"/>
            <a:endParaRPr lang="uk-UA" sz="2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529" y="122842"/>
            <a:ext cx="8775849" cy="2087907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endParaRPr lang="uk-UA" sz="3100" b="1" dirty="0">
              <a:cs typeface="Aharoni" pitchFamily="2" charset="-79"/>
            </a:endParaRPr>
          </a:p>
          <a:p>
            <a:r>
              <a:rPr lang="uk-UA" sz="3100" b="1" dirty="0">
                <a:cs typeface="Aharoni" pitchFamily="2" charset="-79"/>
              </a:rPr>
              <a:t>       </a:t>
            </a:r>
          </a:p>
          <a:p>
            <a:r>
              <a:rPr lang="uk-UA" sz="3100" b="1" dirty="0">
                <a:cs typeface="Aharoni" pitchFamily="2" charset="-79"/>
              </a:rPr>
              <a:t>         </a:t>
            </a: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КРОК 6.</a:t>
            </a:r>
          </a:p>
          <a:p>
            <a:r>
              <a:rPr lang="uk-UA" sz="3600" b="1" dirty="0">
                <a:latin typeface="Bookman Old Style" pitchFamily="18" charset="0"/>
                <a:cs typeface="Aharoni" pitchFamily="2" charset="-79"/>
              </a:rPr>
              <a:t>     Аналіз небезпечних факторів</a:t>
            </a:r>
            <a:r>
              <a:rPr lang="uk-UA" b="1" dirty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2008" y="2850591"/>
            <a:ext cx="6480889" cy="3442123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marL="508772" indent="-508772">
              <a:buFontTx/>
              <a:buChar char="-"/>
            </a:pP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Мікробіологічний</a:t>
            </a:r>
          </a:p>
          <a:p>
            <a:pPr marL="508772" indent="-508772">
              <a:buFontTx/>
              <a:buChar char="-"/>
            </a:pPr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pPr marL="508772" indent="-508772">
              <a:buFontTx/>
              <a:buChar char="-"/>
            </a:pP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Хімічне забруднення</a:t>
            </a:r>
          </a:p>
          <a:p>
            <a:pPr marL="508772" indent="-508772">
              <a:buFontTx/>
              <a:buChar char="-"/>
            </a:pPr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pPr marL="508772" indent="-508772">
              <a:buFontTx/>
              <a:buChar char="-"/>
            </a:pP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Фізичне забруднення</a:t>
            </a:r>
          </a:p>
          <a:p>
            <a:pPr marL="508772" indent="-508772">
              <a:buFontTx/>
              <a:buChar char="-"/>
            </a:pPr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-    Алергени</a:t>
            </a:r>
            <a:endParaRPr lang="ru-RU" sz="3100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04" y="2232543"/>
            <a:ext cx="1709634" cy="154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473" y="4145573"/>
            <a:ext cx="1512905" cy="1360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19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82" y="-37672"/>
            <a:ext cx="10585450" cy="7223125"/>
          </a:xfrm>
          <a:prstGeom prst="rect">
            <a:avLst/>
          </a:prstGeom>
        </p:spPr>
      </p:pic>
      <p:pic>
        <p:nvPicPr>
          <p:cNvPr id="7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56" y="-63780"/>
            <a:ext cx="10879324" cy="79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08" y="0"/>
            <a:ext cx="8954399" cy="6469083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147219"/>
              </p:ext>
            </p:extLst>
          </p:nvPr>
        </p:nvGraphicFramePr>
        <p:xfrm>
          <a:off x="1116261" y="1883370"/>
          <a:ext cx="9086157" cy="4473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348"/>
                <a:gridCol w="3912363"/>
                <a:gridCol w="631285"/>
                <a:gridCol w="630393"/>
                <a:gridCol w="631285"/>
                <a:gridCol w="631285"/>
                <a:gridCol w="631285"/>
                <a:gridCol w="630393"/>
                <a:gridCol w="507520"/>
              </a:tblGrid>
              <a:tr h="2013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№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Страви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Приймання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Зберігання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Підготовка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Приготування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Гаряча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 подача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Холодна подача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cs typeface="Aharoni" pitchFamily="2" charset="-79"/>
                        </a:rPr>
                        <a:t>Примітка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</a:tr>
              <a:tr h="29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  <a:cs typeface="Aharoni" pitchFamily="2" charset="-79"/>
                        </a:rPr>
                        <a:t>1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 err="1">
                          <a:effectLst/>
                          <a:cs typeface="Aharoni" pitchFamily="2" charset="-79"/>
                        </a:rPr>
                        <a:t>Холодні</a:t>
                      </a: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 страви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  <a:cs typeface="Aharoni" pitchFamily="2" charset="-79"/>
                        </a:rPr>
                        <a:t>1.1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 err="1">
                          <a:effectLst/>
                          <a:cs typeface="Aharoni" pitchFamily="2" charset="-79"/>
                        </a:rPr>
                        <a:t>Салати</a:t>
                      </a: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, </a:t>
                      </a:r>
                      <a:r>
                        <a:rPr lang="ru-RU" sz="1700" b="1" dirty="0" err="1">
                          <a:effectLst/>
                          <a:cs typeface="Aharoni" pitchFamily="2" charset="-79"/>
                        </a:rPr>
                        <a:t>вінегрети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КТК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КТК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-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</a:tr>
              <a:tr h="551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  <a:cs typeface="Aharoni" pitchFamily="2" charset="-79"/>
                        </a:rPr>
                        <a:t>1.2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Страви з </a:t>
                      </a:r>
                      <a:r>
                        <a:rPr lang="ru-RU" sz="1700" b="1" dirty="0" err="1">
                          <a:effectLst/>
                          <a:cs typeface="Aharoni" pitchFamily="2" charset="-79"/>
                        </a:rPr>
                        <a:t>овочів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КТК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КТК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-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</a:tr>
              <a:tr h="105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  <a:cs typeface="Aharoni" pitchFamily="2" charset="-79"/>
                        </a:rPr>
                        <a:t>2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 err="1">
                          <a:effectLst/>
                          <a:cs typeface="Aharoni" pitchFamily="2" charset="-79"/>
                        </a:rPr>
                        <a:t>Перші</a:t>
                      </a: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 страви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КТК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КТК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Х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-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79391" marR="7939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189" y="476190"/>
            <a:ext cx="7752410" cy="10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754" tIns="50877" rIns="101754" bIns="50877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1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Ідентифікаційна таблиця критичних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1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точок контролю (НАССР)</a:t>
            </a:r>
            <a:endParaRPr lang="uk-UA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742" y="657287"/>
            <a:ext cx="1571636" cy="108165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1100941"/>
              </p:ext>
            </p:extLst>
          </p:nvPr>
        </p:nvGraphicFramePr>
        <p:xfrm>
          <a:off x="207810" y="49071"/>
          <a:ext cx="10377641" cy="717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883"/>
                <a:gridCol w="110688"/>
                <a:gridCol w="449498"/>
                <a:gridCol w="7651572"/>
              </a:tblGrid>
              <a:tr h="405038">
                <a:tc gridSpan="4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uk-UA" sz="2100" dirty="0">
                          <a:effectLst/>
                          <a:cs typeface="Aharoni" pitchFamily="2" charset="-79"/>
                        </a:rPr>
                        <a:t>Приймання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100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1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59969" marR="59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Постачання продуктів харчування підвищеного ризику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365335">
                <a:tc gridSpan="4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uk-UA" sz="1900" dirty="0" smtClean="0">
                          <a:effectLst/>
                          <a:cs typeface="Aharoni" pitchFamily="2" charset="-79"/>
                        </a:rPr>
                        <a:t>2.Зберігання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100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59969" marR="59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Зберігання в охолодженому стані продуктів харчування підвищеного ризику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73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100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>
                          <a:effectLst/>
                          <a:cs typeface="Aharoni" pitchFamily="2" charset="-79"/>
                        </a:rPr>
                        <a:t>3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59969" marR="59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Зберігання в замороженому стані продуктів харчування підвищеного ризику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365335">
                <a:tc gridSpan="4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uk-UA" sz="1900" dirty="0" smtClean="0">
                          <a:effectLst/>
                          <a:cs typeface="Aharoni" pitchFamily="2" charset="-79"/>
                        </a:rPr>
                        <a:t>3.Підготовка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26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100" dirty="0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4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59969" marR="59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Приготування бутербродів / готові до вживання продукти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730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>
                          <a:effectLst/>
                          <a:cs typeface="Aharoni" pitchFamily="2" charset="-79"/>
                        </a:rPr>
                        <a:t>5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59969" marR="59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Підготовка фруктів / салатів / овочів для подачі в сирому вигляді та для подальшого приготування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699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>
                          <a:effectLst/>
                          <a:cs typeface="Aharoni" pitchFamily="2" charset="-79"/>
                        </a:rPr>
                        <a:t>6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59969" marR="59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 Розморожування продуктів харчування підвищеного ризику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365335">
                <a:tc gridSpan="4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uk-UA" sz="1900" dirty="0" smtClean="0">
                          <a:effectLst/>
                          <a:cs typeface="Aharoni" pitchFamily="2" charset="-79"/>
                        </a:rPr>
                        <a:t>4.Приготування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335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100">
                          <a:effectLst/>
                          <a:cs typeface="Aharoni" pitchFamily="2" charset="-79"/>
                        </a:rPr>
                        <a:t> 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>
                          <a:effectLst/>
                          <a:cs typeface="Aharoni" pitchFamily="2" charset="-79"/>
                        </a:rPr>
                        <a:t>7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Приготування продуктів з сирими яйцями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3653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>
                          <a:effectLst/>
                          <a:cs typeface="Aharoni" pitchFamily="2" charset="-79"/>
                        </a:rPr>
                        <a:t>8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Приготування м'яса / птиці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3653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>
                          <a:effectLst/>
                          <a:cs typeface="Aharoni" pitchFamily="2" charset="-79"/>
                        </a:rPr>
                        <a:t>9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Приготування риби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  <a:tr h="6992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>
                          <a:effectLst/>
                          <a:cs typeface="Aharoni" pitchFamily="2" charset="-79"/>
                        </a:rPr>
                        <a:t>10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900" dirty="0">
                          <a:effectLst/>
                          <a:cs typeface="Aharoni" pitchFamily="2" charset="-79"/>
                        </a:rPr>
                        <a:t>Приготування страв з сиру кисломолочного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9422" marR="694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43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8051" y="0"/>
            <a:ext cx="10824223" cy="738605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742" y="657287"/>
            <a:ext cx="1571636" cy="1081657"/>
          </a:xfrm>
          <a:prstGeom prst="rect">
            <a:avLst/>
          </a:prstGeom>
          <a:noFill/>
        </p:spPr>
      </p:pic>
      <p:pic>
        <p:nvPicPr>
          <p:cNvPr id="12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874" y="-298411"/>
            <a:ext cx="10879324" cy="79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684" y="122841"/>
            <a:ext cx="9502956" cy="410524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ru-RU" b="1" dirty="0" smtClean="0"/>
              <a:t>КРОК 8. </a:t>
            </a:r>
            <a:r>
              <a:rPr lang="ru-RU" b="1" dirty="0" err="1"/>
              <a:t>Визначити</a:t>
            </a:r>
            <a:r>
              <a:rPr lang="ru-RU" b="1" dirty="0"/>
              <a:t> </a:t>
            </a:r>
            <a:r>
              <a:rPr lang="ru-RU" b="1" dirty="0" err="1"/>
              <a:t>контрольні</a:t>
            </a:r>
            <a:r>
              <a:rPr lang="ru-RU" b="1" dirty="0"/>
              <a:t> заходи і </a:t>
            </a:r>
            <a:r>
              <a:rPr lang="ru-RU" b="1" dirty="0" err="1"/>
              <a:t>критичні</a:t>
            </a:r>
            <a:r>
              <a:rPr lang="ru-RU" b="1" dirty="0"/>
              <a:t> </a:t>
            </a:r>
            <a:r>
              <a:rPr lang="ru-RU" b="1" dirty="0" err="1"/>
              <a:t>межі</a:t>
            </a:r>
            <a:r>
              <a:rPr lang="ru-RU" b="1" dirty="0"/>
              <a:t> на кожному </a:t>
            </a:r>
            <a:r>
              <a:rPr lang="ru-RU" b="1" dirty="0" err="1"/>
              <a:t>етапі</a:t>
            </a:r>
            <a:r>
              <a:rPr lang="ru-RU" b="1" dirty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7648875"/>
              </p:ext>
            </p:extLst>
          </p:nvPr>
        </p:nvGraphicFramePr>
        <p:xfrm>
          <a:off x="-42266" y="792989"/>
          <a:ext cx="10419910" cy="660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262"/>
                <a:gridCol w="2417419"/>
                <a:gridCol w="2558594"/>
                <a:gridCol w="983757"/>
                <a:gridCol w="1804745"/>
                <a:gridCol w="738133"/>
              </a:tblGrid>
              <a:tr h="480873"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Етап: Поставка продуктів харчування підвищеного ризику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Перевірено: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Дата: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0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Ризики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</a:rPr>
                        <a:t>Контрольні міри і критичні межі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Регулюючі перевірки та записи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Перевірено</a:t>
                      </a:r>
                      <a:endParaRPr lang="ru-RU" sz="15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err="1">
                          <a:effectLst/>
                        </a:rPr>
                        <a:t>Задов</a:t>
                      </a:r>
                      <a:r>
                        <a:rPr lang="uk-UA" sz="1500" b="1" dirty="0">
                          <a:effectLst/>
                        </a:rPr>
                        <a:t>/</a:t>
                      </a:r>
                      <a:r>
                        <a:rPr lang="uk-UA" sz="1500" b="1" dirty="0" err="1">
                          <a:effectLst/>
                        </a:rPr>
                        <a:t>незадов</a:t>
                      </a:r>
                      <a:r>
                        <a:rPr lang="uk-UA" sz="1500" b="1" dirty="0">
                          <a:effectLst/>
                        </a:rPr>
                        <a:t> + коментарі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Корекція, коригувальна дія, потрібна, якщо незадовільно</a:t>
                      </a:r>
                      <a:endParaRPr lang="ru-RU" sz="15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(обвести кружечком)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Дата завершення коригувальних дій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</a:tr>
              <a:tr h="4568293">
                <a:tc>
                  <a:txBody>
                    <a:bodyPr/>
                    <a:lstStyle/>
                    <a:p>
                      <a:pPr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Мікробіологічний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endParaRPr lang="uk-UA" sz="15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Фізичний </a:t>
                      </a:r>
                      <a:endParaRPr lang="uk-UA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Хімічний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1.Призначений/затверджений </a:t>
                      </a:r>
                      <a:r>
                        <a:rPr lang="uk-UA" sz="1500" b="1" dirty="0" smtClean="0">
                          <a:effectLst/>
                        </a:rPr>
                        <a:t>постачальник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2</a:t>
                      </a:r>
                      <a:r>
                        <a:rPr lang="uk-UA" sz="1500" b="1" dirty="0">
                          <a:effectLst/>
                        </a:rPr>
                        <a:t>. Температура при постачанні 8 ° C або </a:t>
                      </a:r>
                      <a:r>
                        <a:rPr lang="uk-UA" sz="1500" b="1" dirty="0" smtClean="0">
                          <a:effectLst/>
                        </a:rPr>
                        <a:t>менше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3</a:t>
                      </a:r>
                      <a:r>
                        <a:rPr lang="uk-UA" sz="1500" b="1" dirty="0">
                          <a:effectLst/>
                        </a:rPr>
                        <a:t>. Продукти позначені до/з терміном </a:t>
                      </a:r>
                      <a:r>
                        <a:rPr lang="uk-UA" sz="1500" b="1" dirty="0" smtClean="0">
                          <a:effectLst/>
                        </a:rPr>
                        <a:t>придатності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4</a:t>
                      </a:r>
                      <a:r>
                        <a:rPr lang="uk-UA" sz="1500" b="1" dirty="0">
                          <a:effectLst/>
                        </a:rPr>
                        <a:t>. Упаковка в хорошому </a:t>
                      </a:r>
                      <a:r>
                        <a:rPr lang="uk-UA" sz="1500" b="1" dirty="0" smtClean="0">
                          <a:effectLst/>
                        </a:rPr>
                        <a:t>стані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5</a:t>
                      </a:r>
                      <a:r>
                        <a:rPr lang="uk-UA" sz="1500" b="1" dirty="0">
                          <a:effectLst/>
                        </a:rPr>
                        <a:t>. Ретельна особиста </a:t>
                      </a:r>
                      <a:r>
                        <a:rPr lang="uk-UA" sz="1500" b="1" dirty="0" smtClean="0">
                          <a:effectLst/>
                        </a:rPr>
                        <a:t>гігієна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6</a:t>
                      </a:r>
                      <a:r>
                        <a:rPr lang="uk-UA" sz="1500" b="1" dirty="0">
                          <a:effectLst/>
                        </a:rPr>
                        <a:t>. Поставка негайно переміщена в сховище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</a:rPr>
                        <a:t>1. Візуальні </a:t>
                      </a:r>
                      <a:r>
                        <a:rPr lang="uk-UA" sz="1500" b="1" dirty="0">
                          <a:effectLst/>
                        </a:rPr>
                        <a:t>перевірки умов транспортних засобів та відомість перевірки персоналу / транспортних засобів </a:t>
                      </a:r>
                      <a:r>
                        <a:rPr lang="uk-UA" sz="1500" b="1" dirty="0" smtClean="0">
                          <a:effectLst/>
                        </a:rPr>
                        <a:t>доставки</a:t>
                      </a: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 indent="-88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2. Перевірка </a:t>
                      </a:r>
                      <a:r>
                        <a:rPr lang="uk-UA" sz="1500" b="1" dirty="0">
                          <a:effectLst/>
                        </a:rPr>
                        <a:t>температури між упаковкою продукту після прибуття / відомості контролю температури</a:t>
                      </a:r>
                      <a:r>
                        <a:rPr lang="uk-UA" sz="1500" b="1" dirty="0" smtClean="0">
                          <a:effectLst/>
                        </a:rPr>
                        <a:t>.</a:t>
                      </a:r>
                    </a:p>
                    <a:p>
                      <a:pPr indent="-88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3</a:t>
                      </a:r>
                      <a:r>
                        <a:rPr lang="uk-UA" sz="1500" b="1" dirty="0">
                          <a:effectLst/>
                        </a:rPr>
                        <a:t>. Перевірка кодів дат / відомість засобів </a:t>
                      </a:r>
                      <a:r>
                        <a:rPr lang="uk-UA" sz="1500" b="1" dirty="0" smtClean="0">
                          <a:effectLst/>
                        </a:rPr>
                        <a:t>доставки</a:t>
                      </a: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r>
                        <a:rPr lang="uk-UA" sz="1500" b="1" dirty="0" smtClean="0">
                          <a:effectLst/>
                        </a:rPr>
                        <a:t>4</a:t>
                      </a:r>
                      <a:r>
                        <a:rPr lang="uk-UA" sz="1500" b="1" dirty="0">
                          <a:effectLst/>
                        </a:rPr>
                        <a:t>. Візуальні перевірки якості та умов продукту, упаковки та ін. / відомість перевірки засобів доставки</a:t>
                      </a:r>
                      <a:endParaRPr lang="ru-RU" sz="1500" b="1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</a:rPr>
                        <a:t> 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</a:rPr>
                        <a:t>1-5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</a:rPr>
                        <a:t> </a:t>
                      </a:r>
                      <a:r>
                        <a:rPr lang="uk-UA" sz="1500" b="1" dirty="0">
                          <a:effectLst/>
                        </a:rPr>
                        <a:t>Відмова прийняти продукт і зв'язатися з постачальником</a:t>
                      </a: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6. Негайно перемістити в інше місце і провести повторний інструктаж персоналу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600" b="1" dirty="0">
                          <a:effectLst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05" marR="44605" marT="0" marB="0"/>
                </a:tc>
              </a:tr>
            </a:tbl>
          </a:graphicData>
        </a:graphic>
      </p:graphicFrame>
      <p:pic>
        <p:nvPicPr>
          <p:cNvPr id="1027" name="Рисунок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18" y="3154715"/>
            <a:ext cx="1157784" cy="7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48" y="4169730"/>
            <a:ext cx="1179837" cy="8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74" y="5431765"/>
            <a:ext cx="1168810" cy="9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541247" y="456424"/>
            <a:ext cx="9836393" cy="34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754" tIns="50877" rIns="101754" bIns="50877" numCol="1" anchor="ctr" anchorCtr="0" compatLnSpc="1">
            <a:prstTxWarp prst="textNoShape">
              <a:avLst/>
            </a:prstTxWarp>
            <a:spAutoFit/>
          </a:bodyPr>
          <a:lstStyle/>
          <a:p>
            <a:pPr indent="600634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uk-UA" sz="1600" b="1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арта небезпечних </a:t>
            </a:r>
            <a:r>
              <a:rPr lang="uk-UA" sz="1600" b="1" dirty="0" smtClean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чинників   </a:t>
            </a:r>
            <a:r>
              <a:rPr lang="uk-UA" sz="1600" b="1" dirty="0" smtClean="0" bmk="_Hlk500798841">
                <a:latin typeface="Calibri" pitchFamily="34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uk-UA" sz="1600" b="1" dirty="0" bmk="_Hlk500798841">
                <a:latin typeface="Calibri" pitchFamily="34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uk-UA" sz="1600" b="1" u="sng" dirty="0" bmk="_Hlk500798841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uk-UA" sz="1600" b="1" dirty="0" bmk="_Hlk500798841">
                <a:latin typeface="Calibri" pitchFamily="34" charset="0"/>
                <a:ea typeface="Calibri" pitchFamily="34" charset="0"/>
                <a:cs typeface="Times New Roman" pitchFamily="18" charset="0"/>
              </a:rPr>
              <a:t>__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1959" y="1485150"/>
            <a:ext cx="812072" cy="41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754" tIns="50877" rIns="101754" bIns="50877" numCol="1" anchor="ctr" anchorCtr="0" compatLnSpc="1">
            <a:prstTxWarp prst="textNoShape">
              <a:avLst/>
            </a:prstTxWarp>
            <a:spAutoFit/>
          </a:bodyPr>
          <a:lstStyle/>
          <a:p>
            <a:pPr indent="600634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325" y="657286"/>
            <a:ext cx="8787681" cy="5811795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874" y="0"/>
            <a:ext cx="10879324" cy="79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6261" y="759422"/>
            <a:ext cx="9086159" cy="5704281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uk-UA" sz="3100" b="1" dirty="0">
                <a:cs typeface="Aharoni" pitchFamily="2" charset="-79"/>
              </a:rPr>
              <a:t>  </a:t>
            </a:r>
          </a:p>
          <a:p>
            <a:r>
              <a:rPr lang="uk-UA" sz="3100" b="1" dirty="0">
                <a:cs typeface="Aharoni" pitchFamily="2" charset="-79"/>
              </a:rPr>
              <a:t>Карта небезпечних чинників № </a:t>
            </a:r>
            <a:r>
              <a:rPr lang="uk-UA" sz="3100" b="1" u="sng" dirty="0">
                <a:cs typeface="Aharoni" pitchFamily="2" charset="-79"/>
              </a:rPr>
              <a:t>__2</a:t>
            </a:r>
            <a:r>
              <a:rPr lang="uk-UA" sz="3100" b="1" dirty="0">
                <a:cs typeface="Aharoni" pitchFamily="2" charset="-79"/>
              </a:rPr>
              <a:t>___</a:t>
            </a:r>
            <a:endParaRPr lang="ru-RU" sz="3100" dirty="0">
              <a:cs typeface="Aharoni" pitchFamily="2" charset="-79"/>
            </a:endParaRPr>
          </a:p>
          <a:p>
            <a:r>
              <a:rPr lang="uk-UA" sz="2200" b="1" dirty="0">
                <a:solidFill>
                  <a:srgbClr val="FF0000"/>
                </a:solidFill>
                <a:cs typeface="Aharoni" pitchFamily="2" charset="-79"/>
              </a:rPr>
              <a:t>  </a:t>
            </a:r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Зберігання в охолодженому стані продуктів харчування підвищеного ризику</a:t>
            </a:r>
          </a:p>
          <a:p>
            <a:r>
              <a:rPr lang="uk-UA" sz="3100" b="1" dirty="0">
                <a:cs typeface="Aharoni" pitchFamily="2" charset="-79"/>
              </a:rPr>
              <a:t>Карта небезпечних чинників № </a:t>
            </a:r>
            <a:r>
              <a:rPr lang="uk-UA" sz="3100" b="1" u="sng" dirty="0">
                <a:cs typeface="Aharoni" pitchFamily="2" charset="-79"/>
              </a:rPr>
              <a:t>__3</a:t>
            </a:r>
            <a:r>
              <a:rPr lang="uk-UA" sz="3100" b="1" dirty="0">
                <a:cs typeface="Aharoni" pitchFamily="2" charset="-79"/>
              </a:rPr>
              <a:t>___</a:t>
            </a:r>
            <a:endParaRPr lang="ru-RU" dirty="0">
              <a:cs typeface="Aharoni" pitchFamily="2" charset="-79"/>
            </a:endParaRPr>
          </a:p>
          <a:p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Зберігання в замороженому стані продуктів харчування підвищеного ризику</a:t>
            </a:r>
          </a:p>
          <a:p>
            <a:r>
              <a:rPr lang="uk-UA" sz="3100" b="1" dirty="0">
                <a:cs typeface="Aharoni" pitchFamily="2" charset="-79"/>
              </a:rPr>
              <a:t>Карта небезпечних чинників № </a:t>
            </a:r>
            <a:r>
              <a:rPr lang="uk-UA" sz="3100" b="1" u="sng" dirty="0">
                <a:cs typeface="Aharoni" pitchFamily="2" charset="-79"/>
              </a:rPr>
              <a:t>__4</a:t>
            </a:r>
            <a:r>
              <a:rPr lang="uk-UA" sz="3100" b="1" dirty="0">
                <a:cs typeface="Aharoni" pitchFamily="2" charset="-79"/>
              </a:rPr>
              <a:t>___</a:t>
            </a:r>
          </a:p>
          <a:p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Приготування бутербродів/ готові до вживання продукти</a:t>
            </a:r>
          </a:p>
          <a:p>
            <a:r>
              <a:rPr lang="uk-UA" sz="3100" b="1" dirty="0">
                <a:cs typeface="Aharoni" pitchFamily="2" charset="-79"/>
              </a:rPr>
              <a:t>Карта небезпечних чинників № </a:t>
            </a:r>
            <a:r>
              <a:rPr lang="uk-UA" sz="3100" b="1" u="sng" dirty="0">
                <a:cs typeface="Aharoni" pitchFamily="2" charset="-79"/>
              </a:rPr>
              <a:t>__5</a:t>
            </a:r>
            <a:r>
              <a:rPr lang="uk-UA" sz="3100" b="1" dirty="0">
                <a:cs typeface="Aharoni" pitchFamily="2" charset="-79"/>
              </a:rPr>
              <a:t>___</a:t>
            </a:r>
          </a:p>
          <a:p>
            <a:endParaRPr lang="uk-UA" b="1" dirty="0">
              <a:cs typeface="Aharoni" pitchFamily="2" charset="-79"/>
            </a:endParaRPr>
          </a:p>
          <a:p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Підготовка фруктів / салатів / овочів для подачі в сирому вигляді</a:t>
            </a:r>
            <a:endParaRPr lang="ru-RU" sz="27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7916" y="-204863"/>
            <a:ext cx="11053365" cy="81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1481" y="1412150"/>
            <a:ext cx="8085848" cy="5596559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uk-UA" sz="3100" b="1" dirty="0">
                <a:cs typeface="Aharoni" pitchFamily="2" charset="-79"/>
              </a:rPr>
              <a:t>Карта небезпечних чинників </a:t>
            </a:r>
            <a:r>
              <a:rPr lang="uk-UA" sz="3100" b="1" u="sng" dirty="0">
                <a:cs typeface="Aharoni" pitchFamily="2" charset="-79"/>
              </a:rPr>
              <a:t>№ __6___</a:t>
            </a:r>
            <a:endParaRPr lang="ru-RU" sz="3100" u="sng" dirty="0">
              <a:cs typeface="Aharoni" pitchFamily="2" charset="-79"/>
            </a:endParaRPr>
          </a:p>
          <a:p>
            <a:r>
              <a:rPr lang="uk-UA" b="1" dirty="0">
                <a:solidFill>
                  <a:srgbClr val="FF0000"/>
                </a:solidFill>
                <a:cs typeface="Aharoni" pitchFamily="2" charset="-79"/>
              </a:rPr>
              <a:t>  </a:t>
            </a:r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Розморожування продуктів харчування підвищеного ризику</a:t>
            </a:r>
          </a:p>
          <a:p>
            <a:endParaRPr lang="uk-UA" sz="2200" b="1" dirty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3100" b="1" dirty="0">
                <a:cs typeface="Aharoni" pitchFamily="2" charset="-79"/>
              </a:rPr>
              <a:t>Карта небезпечних чинників № </a:t>
            </a:r>
            <a:r>
              <a:rPr lang="uk-UA" sz="3100" b="1" u="sng" dirty="0">
                <a:cs typeface="Aharoni" pitchFamily="2" charset="-79"/>
              </a:rPr>
              <a:t>__7</a:t>
            </a:r>
            <a:r>
              <a:rPr lang="uk-UA" sz="3100" b="1" dirty="0">
                <a:cs typeface="Aharoni" pitchFamily="2" charset="-79"/>
              </a:rPr>
              <a:t>_</a:t>
            </a:r>
            <a:r>
              <a:rPr lang="uk-UA" sz="2700" b="1" dirty="0">
                <a:cs typeface="Aharoni" pitchFamily="2" charset="-79"/>
              </a:rPr>
              <a:t>__</a:t>
            </a:r>
            <a:endParaRPr lang="ru-RU" dirty="0">
              <a:cs typeface="Aharoni" pitchFamily="2" charset="-79"/>
            </a:endParaRPr>
          </a:p>
          <a:p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Приготування продуктів з сирими яйцями</a:t>
            </a:r>
          </a:p>
          <a:p>
            <a:endParaRPr lang="uk-UA" sz="2700" b="1" dirty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3100" b="1" dirty="0">
                <a:cs typeface="Aharoni" pitchFamily="2" charset="-79"/>
              </a:rPr>
              <a:t>Карта небезпечних чинників № </a:t>
            </a:r>
            <a:r>
              <a:rPr lang="uk-UA" sz="3100" b="1" u="sng" dirty="0">
                <a:cs typeface="Aharoni" pitchFamily="2" charset="-79"/>
              </a:rPr>
              <a:t>__8</a:t>
            </a:r>
            <a:r>
              <a:rPr lang="uk-UA" sz="3100" b="1" dirty="0">
                <a:cs typeface="Aharoni" pitchFamily="2" charset="-79"/>
              </a:rPr>
              <a:t>__</a:t>
            </a:r>
          </a:p>
          <a:p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Приготування м'яса / птиці</a:t>
            </a:r>
          </a:p>
          <a:p>
            <a:endParaRPr lang="uk-UA" sz="2200" b="1" dirty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3100" b="1" dirty="0">
                <a:cs typeface="Aharoni" pitchFamily="2" charset="-79"/>
              </a:rPr>
              <a:t>Карта небезпечних чинників № </a:t>
            </a:r>
            <a:r>
              <a:rPr lang="uk-UA" sz="3100" b="1" u="sng" dirty="0">
                <a:cs typeface="Aharoni" pitchFamily="2" charset="-79"/>
              </a:rPr>
              <a:t>__9</a:t>
            </a:r>
            <a:r>
              <a:rPr lang="uk-UA" sz="3100" b="1" dirty="0">
                <a:cs typeface="Aharoni" pitchFamily="2" charset="-79"/>
              </a:rPr>
              <a:t>___</a:t>
            </a:r>
          </a:p>
          <a:p>
            <a:r>
              <a:rPr lang="uk-UA" sz="2700" b="1" dirty="0">
                <a:solidFill>
                  <a:srgbClr val="FF0000"/>
                </a:solidFill>
                <a:cs typeface="Aharoni" pitchFamily="2" charset="-79"/>
              </a:rPr>
              <a:t>Приготування риби</a:t>
            </a:r>
          </a:p>
          <a:p>
            <a:endParaRPr lang="uk-UA" sz="27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742" y="657287"/>
            <a:ext cx="1571636" cy="108165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7885132"/>
              </p:ext>
            </p:extLst>
          </p:nvPr>
        </p:nvGraphicFramePr>
        <p:xfrm>
          <a:off x="124451" y="122841"/>
          <a:ext cx="10460999" cy="7250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664"/>
                <a:gridCol w="2709630"/>
                <a:gridCol w="2381365"/>
                <a:gridCol w="986536"/>
                <a:gridCol w="2415414"/>
                <a:gridCol w="680390"/>
              </a:tblGrid>
              <a:tr h="549626"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chemeClr val="tx1"/>
                          </a:solidFill>
                          <a:effectLst/>
                        </a:rPr>
                        <a:t>Етап:Приготування страв з </a:t>
                      </a:r>
                      <a:r>
                        <a:rPr lang="uk-UA" sz="1700" b="1" dirty="0" smtClean="0">
                          <a:solidFill>
                            <a:schemeClr val="tx1"/>
                          </a:solidFill>
                          <a:effectLst/>
                        </a:rPr>
                        <a:t>сиру кисломолочного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chemeClr val="tx1"/>
                          </a:solidFill>
                          <a:effectLst/>
                        </a:rPr>
                        <a:t>Перевірено: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chemeClr val="tx1"/>
                          </a:solidFill>
                          <a:effectLst/>
                        </a:rPr>
                        <a:t>Дата: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solidFill>
                            <a:schemeClr val="tx1"/>
                          </a:solidFill>
                          <a:effectLst/>
                        </a:rPr>
                        <a:t>Ризики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effectLst/>
                        </a:rPr>
                        <a:t>Контрольні міри і критичні межі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effectLst/>
                        </a:rPr>
                        <a:t>Регулюючі перевірки та записи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effectLst/>
                        </a:rPr>
                        <a:t>Перевірено</a:t>
                      </a:r>
                      <a:endParaRPr lang="ru-RU" sz="1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err="1">
                          <a:effectLst/>
                        </a:rPr>
                        <a:t>Задов</a:t>
                      </a:r>
                      <a:r>
                        <a:rPr lang="uk-UA" sz="1700" b="1" dirty="0">
                          <a:effectLst/>
                        </a:rPr>
                        <a:t>/</a:t>
                      </a:r>
                      <a:r>
                        <a:rPr lang="uk-UA" sz="1700" b="1" dirty="0" err="1">
                          <a:effectLst/>
                        </a:rPr>
                        <a:t>незадов</a:t>
                      </a:r>
                      <a:r>
                        <a:rPr lang="uk-UA" sz="1700" b="1" dirty="0">
                          <a:effectLst/>
                        </a:rPr>
                        <a:t> + коментарі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effectLst/>
                        </a:rPr>
                        <a:t>Корекція, коригувальна дія, потрібна, якщо незадовільно</a:t>
                      </a:r>
                      <a:endParaRPr lang="ru-RU" sz="1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effectLst/>
                        </a:rPr>
                        <a:t>(обвести кружечком)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effectLst/>
                        </a:rPr>
                        <a:t>Дата завершення коригувальних дій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</a:tr>
              <a:tr h="4478076">
                <a:tc>
                  <a:txBody>
                    <a:bodyPr/>
                    <a:lstStyle/>
                    <a:p>
                      <a:pPr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Мікробіологічний</a:t>
                      </a:r>
                    </a:p>
                    <a:p>
                      <a:pPr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Фізичний 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uk-UA" sz="15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Хімічний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 </a:t>
                      </a:r>
                      <a:r>
                        <a:rPr lang="ru-RU" sz="1500" dirty="0" err="1">
                          <a:effectLst/>
                        </a:rPr>
                        <a:t>Сирні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запіканки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повинні</a:t>
                      </a:r>
                      <a:r>
                        <a:rPr lang="ru-RU" sz="1500" dirty="0">
                          <a:effectLst/>
                        </a:rPr>
                        <a:t> бути </a:t>
                      </a:r>
                      <a:r>
                        <a:rPr lang="ru-RU" sz="1500" dirty="0" err="1">
                          <a:effectLst/>
                        </a:rPr>
                        <a:t>завтовшки</a:t>
                      </a:r>
                      <a:r>
                        <a:rPr lang="ru-RU" sz="1500" dirty="0">
                          <a:effectLst/>
                        </a:rPr>
                        <a:t> не </a:t>
                      </a:r>
                      <a:r>
                        <a:rPr lang="ru-RU" sz="1500" dirty="0" err="1">
                          <a:effectLst/>
                        </a:rPr>
                        <a:t>більше</a:t>
                      </a:r>
                      <a:r>
                        <a:rPr lang="ru-RU" sz="1500" dirty="0">
                          <a:effectLst/>
                        </a:rPr>
                        <a:t> 3-4 см і </a:t>
                      </a:r>
                      <a:r>
                        <a:rPr lang="ru-RU" sz="1500" dirty="0" err="1">
                          <a:effectLst/>
                        </a:rPr>
                        <a:t>виготовлятися</a:t>
                      </a:r>
                      <a:r>
                        <a:rPr lang="ru-RU" sz="1500" dirty="0">
                          <a:effectLst/>
                        </a:rPr>
                        <a:t> в </a:t>
                      </a:r>
                      <a:r>
                        <a:rPr lang="ru-RU" sz="1500" dirty="0" err="1">
                          <a:effectLst/>
                        </a:rPr>
                        <a:t>шафі</a:t>
                      </a:r>
                      <a:r>
                        <a:rPr lang="ru-RU" sz="1500" dirty="0">
                          <a:effectLst/>
                        </a:rPr>
                        <a:t> для </a:t>
                      </a:r>
                      <a:r>
                        <a:rPr lang="ru-RU" sz="1500" dirty="0" err="1">
                          <a:effectLst/>
                        </a:rPr>
                        <a:t>жаріння</a:t>
                      </a:r>
                      <a:r>
                        <a:rPr lang="ru-RU" sz="1500" dirty="0">
                          <a:effectLst/>
                        </a:rPr>
                        <a:t> в </a:t>
                      </a:r>
                      <a:r>
                        <a:rPr lang="ru-RU" sz="1500" dirty="0" err="1">
                          <a:effectLst/>
                        </a:rPr>
                        <a:t>продовж</a:t>
                      </a:r>
                      <a:r>
                        <a:rPr lang="ru-RU" sz="1500" dirty="0">
                          <a:effectLst/>
                        </a:rPr>
                        <a:t> 20-30 </a:t>
                      </a:r>
                      <a:r>
                        <a:rPr lang="ru-RU" sz="1500" dirty="0" err="1">
                          <a:effectLst/>
                        </a:rPr>
                        <a:t>хвилин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</a:t>
                      </a:r>
                      <a:r>
                        <a:rPr lang="ru-RU" sz="1500" dirty="0" err="1">
                          <a:effectLst/>
                        </a:rPr>
                        <a:t>Ретельна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особиста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гігієна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</a:t>
                      </a:r>
                      <a:r>
                        <a:rPr lang="ru-RU" sz="1500" dirty="0">
                          <a:effectLst/>
                        </a:rPr>
                        <a:t>. </a:t>
                      </a:r>
                      <a:r>
                        <a:rPr lang="ru-RU" sz="1500" dirty="0" err="1">
                          <a:effectLst/>
                        </a:rPr>
                        <a:t>Використання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інвентарю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призначеного</a:t>
                      </a:r>
                      <a:r>
                        <a:rPr lang="ru-RU" sz="1500" dirty="0">
                          <a:effectLst/>
                        </a:rPr>
                        <a:t> для </a:t>
                      </a:r>
                      <a:r>
                        <a:rPr lang="ru-RU" sz="1500" dirty="0" err="1">
                          <a:effectLst/>
                        </a:rPr>
                        <a:t>сиру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кисломолочного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 </a:t>
                      </a:r>
                      <a:r>
                        <a:rPr lang="ru-RU" sz="1500" dirty="0" err="1">
                          <a:effectLst/>
                        </a:rPr>
                        <a:t>Устаткування</a:t>
                      </a:r>
                      <a:r>
                        <a:rPr lang="ru-RU" sz="1500" dirty="0">
                          <a:effectLst/>
                        </a:rPr>
                        <a:t> для </a:t>
                      </a:r>
                      <a:r>
                        <a:rPr lang="ru-RU" sz="1500" dirty="0" err="1">
                          <a:effectLst/>
                        </a:rPr>
                        <a:t>приготування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їжі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ru-RU" sz="1500" dirty="0" err="1">
                          <a:effectLst/>
                        </a:rPr>
                        <a:t>чисте</a:t>
                      </a:r>
                      <a:r>
                        <a:rPr lang="ru-RU" sz="1500" dirty="0">
                          <a:effectLst/>
                        </a:rPr>
                        <a:t> і </a:t>
                      </a:r>
                      <a:r>
                        <a:rPr lang="ru-RU" sz="1500" dirty="0" err="1">
                          <a:effectLst/>
                        </a:rPr>
                        <a:t>пройшло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санобробку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1. Моніторинг часу, візуальна перевірка розмірів.</a:t>
                      </a:r>
                      <a:endParaRPr lang="ru-RU" sz="1500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Вибіркове взяття на мікробіологічні показники / лабораторні звіти</a:t>
                      </a:r>
                      <a:endParaRPr lang="ru-RU" sz="1500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r>
                        <a:rPr lang="uk-UA" sz="1500" dirty="0" smtClean="0">
                          <a:effectLst/>
                        </a:rPr>
                        <a:t>2</a:t>
                      </a:r>
                      <a:r>
                        <a:rPr lang="uk-UA" sz="1500" dirty="0">
                          <a:effectLst/>
                        </a:rPr>
                        <a:t>. Візуальні перевірки</a:t>
                      </a:r>
                      <a:endParaRPr lang="ru-RU" sz="1500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3. Візуальні перевірки</a:t>
                      </a:r>
                      <a:endParaRPr lang="ru-RU" sz="1500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 indent="-88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4</a:t>
                      </a:r>
                      <a:r>
                        <a:rPr lang="uk-UA" sz="1500" dirty="0">
                          <a:effectLst/>
                        </a:rPr>
                        <a:t>. Візуальні перевірки, вибірка проб / лабораторні звіти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1. Якщо час приготування не витримано, візуально страва не готова, продовжити приготування в духовці до її ознак готовності.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2. Інструктаж персоналу 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3. Інструктаж персоналу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4</a:t>
                      </a:r>
                      <a:r>
                        <a:rPr lang="uk-UA" sz="1500" dirty="0">
                          <a:effectLst/>
                        </a:rPr>
                        <a:t>. Повторно очистити обладнання перед використанням і взяти зразок змивів для лабораторії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3" marR="68023" marT="0" marB="0"/>
                </a:tc>
              </a:tr>
            </a:tbl>
          </a:graphicData>
        </a:graphic>
      </p:graphicFrame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0" y="3459879"/>
            <a:ext cx="1157784" cy="7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57" y="4673347"/>
            <a:ext cx="1179837" cy="8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0" y="5962658"/>
            <a:ext cx="1168810" cy="9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888" y="2080389"/>
            <a:ext cx="205560" cy="41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754" tIns="50877" rIns="101754" bIns="5087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23" y="0"/>
            <a:ext cx="10585450" cy="7223125"/>
          </a:xfrm>
          <a:prstGeom prst="rect">
            <a:avLst/>
          </a:prstGeom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457" y="-68655"/>
            <a:ext cx="11053365" cy="81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76301" y="515218"/>
            <a:ext cx="8836082" cy="7715075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ru-RU" sz="3100" b="1" dirty="0">
                <a:latin typeface="Bookman Old Style" pitchFamily="18" charset="0"/>
              </a:rPr>
              <a:t>КРОК 9. </a:t>
            </a:r>
          </a:p>
          <a:p>
            <a:r>
              <a:rPr lang="ru-RU" sz="3100" b="1" dirty="0" err="1">
                <a:latin typeface="Bookman Old Style" pitchFamily="18" charset="0"/>
              </a:rPr>
              <a:t>Організувати</a:t>
            </a:r>
            <a:r>
              <a:rPr lang="ru-RU" sz="3100" b="1" dirty="0">
                <a:latin typeface="Bookman Old Style" pitchFamily="18" charset="0"/>
              </a:rPr>
              <a:t> </a:t>
            </a:r>
            <a:r>
              <a:rPr lang="ru-RU" sz="3100" b="1" dirty="0" err="1">
                <a:latin typeface="Bookman Old Style" pitchFamily="18" charset="0"/>
              </a:rPr>
              <a:t>моніторинг</a:t>
            </a:r>
            <a:r>
              <a:rPr lang="ru-RU" sz="3100" b="1" dirty="0">
                <a:latin typeface="Bookman Old Style" pitchFamily="18" charset="0"/>
              </a:rPr>
              <a:t> і </a:t>
            </a:r>
            <a:r>
              <a:rPr lang="ru-RU" sz="3100" b="1" dirty="0" err="1">
                <a:latin typeface="Bookman Old Style" pitchFamily="18" charset="0"/>
              </a:rPr>
              <a:t>запис</a:t>
            </a:r>
            <a:r>
              <a:rPr lang="ru-RU" sz="3100" b="1" dirty="0">
                <a:latin typeface="Bookman Old Style" pitchFamily="18" charset="0"/>
              </a:rPr>
              <a:t> </a:t>
            </a:r>
            <a:r>
              <a:rPr lang="ru-RU" sz="3100" b="1" dirty="0" err="1">
                <a:latin typeface="Bookman Old Style" pitchFamily="18" charset="0"/>
              </a:rPr>
              <a:t>даних</a:t>
            </a:r>
            <a:r>
              <a:rPr lang="ru-RU" sz="3100" b="1" dirty="0">
                <a:latin typeface="Bookman Old Style" pitchFamily="18" charset="0"/>
              </a:rPr>
              <a:t> </a:t>
            </a:r>
            <a:r>
              <a:rPr lang="ru-RU" sz="3100" b="1" dirty="0" err="1">
                <a:latin typeface="Bookman Old Style" pitchFamily="18" charset="0"/>
              </a:rPr>
              <a:t>перевірок</a:t>
            </a:r>
            <a:r>
              <a:rPr lang="ru-RU" sz="2700" b="1" dirty="0">
                <a:latin typeface="Bookman Old Style" pitchFamily="18" charset="0"/>
              </a:rPr>
              <a:t>  </a:t>
            </a:r>
            <a:r>
              <a:rPr lang="ru-RU" b="1" dirty="0" smtClean="0">
                <a:latin typeface="Bookman Old Style" pitchFamily="18" charset="0"/>
              </a:rPr>
              <a:t>( колонка 3 </a:t>
            </a:r>
            <a:r>
              <a:rPr lang="ru-RU" b="1" dirty="0" err="1" smtClean="0">
                <a:latin typeface="Bookman Old Style" pitchFamily="18" charset="0"/>
              </a:rPr>
              <a:t>таблиці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небезпечних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чинників</a:t>
            </a:r>
            <a:r>
              <a:rPr lang="ru-RU" sz="2700" b="1" dirty="0">
                <a:latin typeface="Bookman Old Style" pitchFamily="18" charset="0"/>
              </a:rPr>
              <a:t>)</a:t>
            </a:r>
          </a:p>
          <a:p>
            <a:endParaRPr lang="uk-UA" sz="2700" b="1" dirty="0">
              <a:latin typeface="Bookman Old Style" pitchFamily="18" charset="0"/>
            </a:endParaRPr>
          </a:p>
          <a:p>
            <a:endParaRPr lang="uk-UA" sz="2700" b="1" dirty="0">
              <a:latin typeface="Bookman Old Style" pitchFamily="18" charset="0"/>
            </a:endParaRPr>
          </a:p>
          <a:p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КРОК10.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Визначити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необхідні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коригувальні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заходи</a:t>
            </a:r>
            <a:r>
              <a:rPr lang="ru-RU" sz="3100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 ( </a:t>
            </a:r>
            <a:r>
              <a:rPr lang="ru-RU" b="1" dirty="0">
                <a:latin typeface="Bookman Old Style" pitchFamily="18" charset="0"/>
              </a:rPr>
              <a:t>колонка </a:t>
            </a:r>
            <a:r>
              <a:rPr lang="ru-RU" b="1" dirty="0" smtClean="0">
                <a:latin typeface="Bookman Old Style" pitchFamily="18" charset="0"/>
              </a:rPr>
              <a:t>5 </a:t>
            </a:r>
            <a:r>
              <a:rPr lang="ru-RU" b="1" dirty="0" err="1">
                <a:latin typeface="Bookman Old Style" pitchFamily="18" charset="0"/>
              </a:rPr>
              <a:t>таблиці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небезпечних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чинників</a:t>
            </a:r>
            <a:r>
              <a:rPr lang="ru-RU" b="1" dirty="0" smtClean="0">
                <a:latin typeface="Bookman Old Style" pitchFamily="18" charset="0"/>
              </a:rPr>
              <a:t>)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uk-UA" b="1" dirty="0" smtClean="0">
              <a:latin typeface="Bookman Old Style" pitchFamily="18" charset="0"/>
            </a:endParaRPr>
          </a:p>
          <a:p>
            <a:endParaRPr lang="uk-UA" b="1" dirty="0" smtClean="0">
              <a:latin typeface="Bookman Old Style" pitchFamily="18" charset="0"/>
            </a:endParaRPr>
          </a:p>
          <a:p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КРОК 11.Встановлення процедур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верифікації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,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валідації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для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підтвердження</a:t>
            </a:r>
            <a:r>
              <a:rPr lang="ru-RU" sz="2700" b="1" dirty="0">
                <a:latin typeface="Bookman Old Style" pitchFamily="18" charset="0"/>
                <a:cs typeface="Aharoni" pitchFamily="2" charset="-79"/>
              </a:rPr>
              <a:t>, </a:t>
            </a:r>
            <a:r>
              <a:rPr lang="ru-RU" sz="2700" b="1" dirty="0" err="1">
                <a:latin typeface="Bookman Old Style" pitchFamily="18" charset="0"/>
                <a:cs typeface="Aharoni" pitchFamily="2" charset="-79"/>
              </a:rPr>
              <a:t>що</a:t>
            </a:r>
            <a:r>
              <a:rPr lang="ru-RU" sz="2700" b="1" dirty="0">
                <a:latin typeface="Bookman Old Style" pitchFamily="18" charset="0"/>
                <a:cs typeface="Aharoni" pitchFamily="2" charset="-79"/>
              </a:rPr>
              <a:t> система НАССР </a:t>
            </a:r>
            <a:r>
              <a:rPr lang="ru-RU" sz="2700" b="1" dirty="0" err="1">
                <a:latin typeface="Bookman Old Style" pitchFamily="18" charset="0"/>
                <a:cs typeface="Aharoni" pitchFamily="2" charset="-79"/>
              </a:rPr>
              <a:t>працює</a:t>
            </a:r>
            <a:r>
              <a:rPr lang="ru-RU" sz="27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2700" b="1" dirty="0" err="1">
                <a:latin typeface="Bookman Old Style" pitchFamily="18" charset="0"/>
                <a:cs typeface="Aharoni" pitchFamily="2" charset="-79"/>
              </a:rPr>
              <a:t>ефективно</a:t>
            </a:r>
            <a:r>
              <a:rPr lang="ru-RU" sz="27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b="1" dirty="0">
                <a:latin typeface="Bookman Old Style" pitchFamily="18" charset="0"/>
              </a:rPr>
              <a:t>( колонка </a:t>
            </a:r>
            <a:r>
              <a:rPr lang="ru-RU" b="1" dirty="0" smtClean="0">
                <a:latin typeface="Bookman Old Style" pitchFamily="18" charset="0"/>
              </a:rPr>
              <a:t>6 </a:t>
            </a:r>
            <a:r>
              <a:rPr lang="ru-RU" b="1" dirty="0" err="1" smtClean="0">
                <a:latin typeface="Bookman Old Style" pitchFamily="18" charset="0"/>
              </a:rPr>
              <a:t>таблиці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небезпечних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чинників</a:t>
            </a:r>
            <a:r>
              <a:rPr lang="ru-RU" b="1" dirty="0">
                <a:latin typeface="Bookman Old Style" pitchFamily="18" charset="0"/>
              </a:rPr>
              <a:t>)</a:t>
            </a:r>
          </a:p>
          <a:p>
            <a:endParaRPr lang="uk-UA" sz="3600" b="1" dirty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3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457" y="-68655"/>
            <a:ext cx="11053365" cy="81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044" y="1198115"/>
            <a:ext cx="8752722" cy="6304445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КРОК12.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Встановлення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документації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і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ведення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записів</a:t>
            </a:r>
            <a:endParaRPr lang="ru-RU" sz="3100" b="1" dirty="0">
              <a:latin typeface="Bookman Old Style" pitchFamily="18" charset="0"/>
              <a:cs typeface="Aharoni" pitchFamily="2" charset="-79"/>
            </a:endParaRPr>
          </a:p>
          <a:p>
            <a:endParaRPr lang="ru-RU" sz="31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</a:rPr>
              <a:t>Приклади</a:t>
            </a:r>
            <a:r>
              <a:rPr lang="ru-RU" sz="3100" b="1" dirty="0">
                <a:latin typeface="Bookman Old Style" pitchFamily="18" charset="0"/>
              </a:rPr>
              <a:t> </a:t>
            </a:r>
            <a:r>
              <a:rPr lang="ru-RU" sz="3100" b="1" dirty="0" err="1">
                <a:latin typeface="Bookman Old Style" pitchFamily="18" charset="0"/>
              </a:rPr>
              <a:t>документації</a:t>
            </a:r>
            <a:r>
              <a:rPr lang="ru-RU" sz="3100" b="1" dirty="0">
                <a:latin typeface="Bookman Old Style" pitchFamily="18" charset="0"/>
              </a:rPr>
              <a:t>:</a:t>
            </a:r>
          </a:p>
          <a:p>
            <a:r>
              <a:rPr lang="ru-RU" sz="3100" dirty="0">
                <a:latin typeface="Bookman Old Style" pitchFamily="18" charset="0"/>
              </a:rPr>
              <a:t>- </a:t>
            </a:r>
            <a:r>
              <a:rPr lang="ru-RU" sz="3100" dirty="0" err="1">
                <a:latin typeface="Bookman Old Style" pitchFamily="18" charset="0"/>
              </a:rPr>
              <a:t>технологічні</a:t>
            </a:r>
            <a:r>
              <a:rPr lang="ru-RU" sz="3100" dirty="0">
                <a:latin typeface="Bookman Old Style" pitchFamily="18" charset="0"/>
              </a:rPr>
              <a:t> </a:t>
            </a:r>
            <a:r>
              <a:rPr lang="ru-RU" sz="3100" dirty="0" err="1">
                <a:latin typeface="Bookman Old Style" pitchFamily="18" charset="0"/>
              </a:rPr>
              <a:t>карти</a:t>
            </a:r>
            <a:r>
              <a:rPr lang="ru-RU" sz="3100" dirty="0">
                <a:latin typeface="Bookman Old Style" pitchFamily="18" charset="0"/>
              </a:rPr>
              <a:t>,</a:t>
            </a:r>
          </a:p>
          <a:p>
            <a:r>
              <a:rPr lang="ru-RU" sz="3100" dirty="0">
                <a:latin typeface="Bookman Old Style" pitchFamily="18" charset="0"/>
              </a:rPr>
              <a:t> - </a:t>
            </a:r>
            <a:r>
              <a:rPr lang="ru-RU" sz="3100" dirty="0" err="1">
                <a:latin typeface="Bookman Old Style" pitchFamily="18" charset="0"/>
              </a:rPr>
              <a:t>інструкції</a:t>
            </a:r>
            <a:r>
              <a:rPr lang="ru-RU" sz="3100" dirty="0">
                <a:latin typeface="Bookman Old Style" pitchFamily="18" charset="0"/>
              </a:rPr>
              <a:t>, </a:t>
            </a:r>
          </a:p>
          <a:p>
            <a:r>
              <a:rPr lang="ru-RU" sz="3100" dirty="0">
                <a:latin typeface="Bookman Old Style" pitchFamily="18" charset="0"/>
              </a:rPr>
              <a:t>- </a:t>
            </a:r>
            <a:r>
              <a:rPr lang="ru-RU" sz="3100" dirty="0" err="1">
                <a:latin typeface="Bookman Old Style" pitchFamily="18" charset="0"/>
              </a:rPr>
              <a:t>аналіз</a:t>
            </a:r>
            <a:r>
              <a:rPr lang="ru-RU" sz="3100" dirty="0">
                <a:latin typeface="Bookman Old Style" pitchFamily="18" charset="0"/>
              </a:rPr>
              <a:t> </a:t>
            </a:r>
            <a:r>
              <a:rPr lang="ru-RU" sz="3100" dirty="0" err="1">
                <a:latin typeface="Bookman Old Style" pitchFamily="18" charset="0"/>
              </a:rPr>
              <a:t>небезпечних</a:t>
            </a:r>
            <a:r>
              <a:rPr lang="ru-RU" sz="3100" dirty="0">
                <a:latin typeface="Bookman Old Style" pitchFamily="18" charset="0"/>
              </a:rPr>
              <a:t> </a:t>
            </a:r>
            <a:r>
              <a:rPr lang="ru-RU" sz="3100" dirty="0" err="1">
                <a:latin typeface="Bookman Old Style" pitchFamily="18" charset="0"/>
              </a:rPr>
              <a:t>факторів</a:t>
            </a:r>
            <a:r>
              <a:rPr lang="ru-RU" sz="3100" dirty="0">
                <a:latin typeface="Bookman Old Style" pitchFamily="18" charset="0"/>
              </a:rPr>
              <a:t>, </a:t>
            </a:r>
          </a:p>
          <a:p>
            <a:r>
              <a:rPr lang="ru-RU" sz="3100" dirty="0">
                <a:latin typeface="Bookman Old Style" pitchFamily="18" charset="0"/>
              </a:rPr>
              <a:t>- </a:t>
            </a:r>
            <a:r>
              <a:rPr lang="ru-RU" sz="3100" dirty="0" err="1">
                <a:latin typeface="Bookman Old Style" pitchFamily="18" charset="0"/>
              </a:rPr>
              <a:t>визначення</a:t>
            </a:r>
            <a:r>
              <a:rPr lang="ru-RU" sz="3100" dirty="0">
                <a:latin typeface="Bookman Old Style" pitchFamily="18" charset="0"/>
              </a:rPr>
              <a:t> КТК,</a:t>
            </a:r>
          </a:p>
          <a:p>
            <a:r>
              <a:rPr lang="ru-RU" sz="3100" dirty="0">
                <a:latin typeface="Bookman Old Style" pitchFamily="18" charset="0"/>
              </a:rPr>
              <a:t> - </a:t>
            </a:r>
            <a:r>
              <a:rPr lang="ru-RU" sz="3100" dirty="0" err="1">
                <a:latin typeface="Bookman Old Style" pitchFamily="18" charset="0"/>
              </a:rPr>
              <a:t>визначення</a:t>
            </a:r>
            <a:r>
              <a:rPr lang="ru-RU" sz="3100" dirty="0">
                <a:latin typeface="Bookman Old Style" pitchFamily="18" charset="0"/>
              </a:rPr>
              <a:t> </a:t>
            </a:r>
            <a:r>
              <a:rPr lang="ru-RU" sz="3100" dirty="0" err="1">
                <a:latin typeface="Bookman Old Style" pitchFamily="18" charset="0"/>
              </a:rPr>
              <a:t>критичних</a:t>
            </a:r>
            <a:r>
              <a:rPr lang="ru-RU" sz="3100" dirty="0">
                <a:latin typeface="Bookman Old Style" pitchFamily="18" charset="0"/>
              </a:rPr>
              <a:t> меж, </a:t>
            </a:r>
          </a:p>
          <a:p>
            <a:r>
              <a:rPr lang="uk-UA" sz="3100" dirty="0">
                <a:latin typeface="Bookman Old Style" pitchFamily="18" charset="0"/>
              </a:rPr>
              <a:t>- акти  групи БХП,</a:t>
            </a:r>
          </a:p>
          <a:p>
            <a:r>
              <a:rPr lang="uk-UA" sz="3100" dirty="0">
                <a:latin typeface="Bookman Old Style" pitchFamily="18" charset="0"/>
              </a:rPr>
              <a:t>- протоколи групи БХП</a:t>
            </a:r>
          </a:p>
          <a:p>
            <a:pPr marL="508772" indent="-508772">
              <a:buFontTx/>
              <a:buChar char="-"/>
            </a:pPr>
            <a:endParaRPr lang="ru-RU" sz="3100" dirty="0"/>
          </a:p>
          <a:p>
            <a:r>
              <a:rPr lang="ru-RU" sz="3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91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8742" y="657287"/>
            <a:ext cx="1571636" cy="1081657"/>
          </a:xfrm>
          <a:prstGeom prst="rect">
            <a:avLst/>
          </a:prstGeom>
          <a:noFill/>
        </p:spPr>
      </p:pic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39" y="-15505"/>
            <a:ext cx="10585450" cy="7223125"/>
          </a:xfrm>
          <a:prstGeom prst="rect">
            <a:avLst/>
          </a:prstGeom>
        </p:spPr>
      </p:pic>
      <p:pic>
        <p:nvPicPr>
          <p:cNvPr id="8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707369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1481" y="657287"/>
            <a:ext cx="8753772" cy="3549845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just"/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5"/>
              </a:rPr>
              <a:t>Hazard</a:t>
            </a:r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5"/>
              </a:rPr>
              <a:t> </a:t>
            </a:r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5"/>
              </a:rPr>
              <a:t>Analysis</a:t>
            </a:r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5"/>
              </a:rPr>
              <a:t> </a:t>
            </a:r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5"/>
              </a:rPr>
              <a:t>and</a:t>
            </a:r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5"/>
              </a:rPr>
              <a:t> </a:t>
            </a:r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5"/>
              </a:rPr>
              <a:t>Critical</a:t>
            </a:r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5"/>
              </a:rPr>
              <a:t> </a:t>
            </a:r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5"/>
              </a:rPr>
              <a:t>Control</a:t>
            </a:r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5"/>
              </a:rPr>
              <a:t> </a:t>
            </a:r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5"/>
              </a:rPr>
              <a:t>Point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 </a:t>
            </a: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(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HACCP</a:t>
            </a:r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) </a:t>
            </a:r>
            <a:r>
              <a:rPr lang="uk-UA" sz="3100" dirty="0">
                <a:latin typeface="Bookman Old Style" pitchFamily="18" charset="0"/>
                <a:cs typeface="Aharoni" pitchFamily="2" charset="-79"/>
              </a:rPr>
              <a:t>—</a:t>
            </a:r>
            <a:r>
              <a:rPr lang="ru-RU" sz="3100" dirty="0">
                <a:latin typeface="Bookman Old Style" pitchFamily="18" charset="0"/>
              </a:rPr>
              <a:t> </a:t>
            </a:r>
            <a:r>
              <a:rPr lang="uk-UA" sz="2700" b="1" dirty="0">
                <a:latin typeface="Bookman Old Style" pitchFamily="18" charset="0"/>
              </a:rPr>
              <a:t>(</a:t>
            </a:r>
            <a:r>
              <a:rPr lang="ru-RU" sz="2700" b="1" dirty="0">
                <a:latin typeface="Bookman Old Style" pitchFamily="18" charset="0"/>
              </a:rPr>
              <a:t>HACCP</a:t>
            </a:r>
            <a:r>
              <a:rPr lang="uk-UA" sz="2700" b="1" dirty="0">
                <a:latin typeface="Bookman Old Style" pitchFamily="18" charset="0"/>
              </a:rPr>
              <a:t>) — система аналізу небезпечних факторів та контролю у критичних точках. Система, яка ідентифікує, оцінює та контролює небезпечні фактори, що є визначальними для безпечності харчових продуктів </a:t>
            </a:r>
            <a:endParaRPr lang="ru-RU" sz="2700" i="1" dirty="0">
              <a:latin typeface="Bookman Old Style" pitchFamily="18" charset="0"/>
            </a:endParaRPr>
          </a:p>
          <a:p>
            <a:pPr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 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1403" y="4207132"/>
            <a:ext cx="9147866" cy="2010962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just"/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6"/>
              </a:rPr>
              <a:t>Головна </a:t>
            </a:r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6"/>
              </a:rPr>
              <a:t>концепція</a:t>
            </a:r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6"/>
              </a:rPr>
              <a:t> </a:t>
            </a:r>
            <a:r>
              <a:rPr lang="ru-RU" sz="3100" b="1" u="sng" dirty="0" err="1">
                <a:latin typeface="Bookman Old Style" pitchFamily="18" charset="0"/>
                <a:cs typeface="Aharoni" pitchFamily="2" charset="-79"/>
                <a:hlinkClick r:id="rId6"/>
              </a:rPr>
              <a:t>системи</a:t>
            </a:r>
            <a:r>
              <a:rPr lang="ru-RU" sz="3100" b="1" u="sng" dirty="0">
                <a:latin typeface="Bookman Old Style" pitchFamily="18" charset="0"/>
                <a:cs typeface="Aharoni" pitchFamily="2" charset="-79"/>
                <a:hlinkClick r:id="rId6"/>
              </a:rPr>
              <a:t> HACCP</a:t>
            </a:r>
            <a:r>
              <a:rPr lang="ru-RU" sz="3100" u="sng" dirty="0">
                <a:latin typeface="Bookman Old Style" pitchFamily="18" charset="0"/>
                <a:cs typeface="Aharoni" pitchFamily="2" charset="-79"/>
                <a:hlinkClick r:id="rId6"/>
              </a:rPr>
              <a:t> </a:t>
            </a:r>
            <a:r>
              <a:rPr lang="ru-RU" sz="3100" dirty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забезпечення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безпечності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продукції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на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всьому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шляху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харчового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ланцюга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"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від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поля до столу</a:t>
            </a:r>
            <a:r>
              <a:rPr lang="ru-RU" sz="3100" dirty="0">
                <a:cs typeface="Aharoni" pitchFamily="2" charset="-79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xmlns="" val="18287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8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196" y="-68656"/>
            <a:ext cx="11053365" cy="81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4840" y="805417"/>
            <a:ext cx="6564248" cy="2872737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ctr"/>
            <a:r>
              <a:rPr lang="uk-UA" sz="3600" b="1" dirty="0">
                <a:latin typeface="Bookman Old Style" pitchFamily="18" charset="0"/>
              </a:rPr>
              <a:t>Настанова з аналізування небезпечних факторів та контролю у критичних точках (НАССР)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6" name="Рисунок 5" descr="C:\Users\Алла\Desktop\algoritm-zaprovadzhennya-sistemi-haccp-dlya-agrobiznesu-84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5306" y="3920636"/>
            <a:ext cx="5216275" cy="2976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1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7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196" y="-68656"/>
            <a:ext cx="11053365" cy="81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1403" y="805417"/>
            <a:ext cx="6897685" cy="6566056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uk-UA" b="1" dirty="0">
                <a:latin typeface="Bookman Old Style" pitchFamily="18" charset="0"/>
              </a:rPr>
              <a:t>Зміст</a:t>
            </a:r>
            <a:endParaRPr lang="ru-RU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Вступ</a:t>
            </a:r>
            <a:endParaRPr lang="ru-RU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Заява про політику безпеки харчових продуктів</a:t>
            </a:r>
            <a:endParaRPr lang="ru-RU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1. Аналізування небезпечних чинників та критичні точки контролю (КТК)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1.1. Що таке НАССР?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1.2. Блок-схема процесу.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1.3. Ідентифікаційна таблиця КТК.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1.4. Карта небезпечних чинників.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1.5. Схема </a:t>
            </a:r>
            <a:r>
              <a:rPr lang="uk-UA" dirty="0" smtClean="0">
                <a:latin typeface="Bookman Old Style" pitchFamily="18" charset="0"/>
              </a:rPr>
              <a:t>НАССР </a:t>
            </a:r>
            <a:r>
              <a:rPr lang="uk-UA" dirty="0">
                <a:latin typeface="Bookman Old Style" pitchFamily="18" charset="0"/>
              </a:rPr>
              <a:t>для КТК.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1.6. Перевіряння НАССР.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 </a:t>
            </a:r>
            <a:endParaRPr lang="ru-RU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2. Критичні точки контролю (план НАССР)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2.1. Закупівля і поставка харчових продуктів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2.2. Зберігання продуктів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2.3. Підготовка продуктів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2.4. Приготування 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 </a:t>
            </a:r>
            <a:endParaRPr lang="ru-RU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3. Програми </a:t>
            </a:r>
            <a:r>
              <a:rPr lang="uk-UA" b="1" dirty="0" smtClean="0">
                <a:latin typeface="Bookman Old Style" pitchFamily="18" charset="0"/>
              </a:rPr>
              <a:t>– передумови</a:t>
            </a:r>
          </a:p>
          <a:p>
            <a:r>
              <a:rPr lang="uk-UA" b="1" dirty="0" smtClean="0">
                <a:latin typeface="Bookman Old Style" pitchFamily="18" charset="0"/>
              </a:rPr>
              <a:t>4.Додатки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687" y="-5982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8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707369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market.avianua.com/images/haccp/haccp_princi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01" y="1755466"/>
            <a:ext cx="8813211" cy="51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24762" y="274525"/>
            <a:ext cx="8115833" cy="1210743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ctr"/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Принципи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розробки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 </a:t>
            </a:r>
          </a:p>
          <a:p>
            <a:pPr algn="ctr"/>
            <a:r>
              <a:rPr lang="ru-RU" sz="3600" b="1" dirty="0" err="1">
                <a:latin typeface="Bookman Old Style" pitchFamily="18" charset="0"/>
                <a:cs typeface="Aharoni" pitchFamily="2" charset="-79"/>
              </a:rPr>
              <a:t>системи</a:t>
            </a:r>
            <a:r>
              <a:rPr lang="ru-RU" sz="3600" b="1" dirty="0">
                <a:latin typeface="Bookman Old Style" pitchFamily="18" charset="0"/>
                <a:cs typeface="Aharoni" pitchFamily="2" charset="-79"/>
              </a:rPr>
              <a:t> НАССР</a:t>
            </a:r>
            <a:endParaRPr lang="ru-RU" sz="3600" dirty="0"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707369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685" y="274524"/>
            <a:ext cx="8704322" cy="6194559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4684" y="274524"/>
            <a:ext cx="9336237" cy="6919999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uk-UA" sz="4000" b="1" dirty="0">
                <a:latin typeface="Bookman Old Style" pitchFamily="18" charset="0"/>
                <a:cs typeface="Aharoni" pitchFamily="2" charset="-79"/>
              </a:rPr>
              <a:t>Сім принципів НАССР :</a:t>
            </a:r>
            <a:endParaRPr lang="ru-RU" sz="40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3100" b="1" dirty="0">
                <a:latin typeface="Bookman Old Style" pitchFamily="18" charset="0"/>
              </a:rPr>
              <a:t>1. Визначення та аналізування небезпечних факторів. </a:t>
            </a:r>
            <a:endParaRPr lang="ru-RU" sz="3100" b="1" dirty="0">
              <a:latin typeface="Bookman Old Style" pitchFamily="18" charset="0"/>
            </a:endParaRPr>
          </a:p>
          <a:p>
            <a:r>
              <a:rPr lang="uk-UA" sz="3100" b="1" dirty="0">
                <a:latin typeface="Bookman Old Style" pitchFamily="18" charset="0"/>
              </a:rPr>
              <a:t>2. Ідентифікація критичних точок контролю (КТК). </a:t>
            </a:r>
            <a:endParaRPr lang="ru-RU" sz="3100" b="1" dirty="0">
              <a:latin typeface="Bookman Old Style" pitchFamily="18" charset="0"/>
            </a:endParaRPr>
          </a:p>
          <a:p>
            <a:r>
              <a:rPr lang="uk-UA" sz="3100" b="1" dirty="0">
                <a:latin typeface="Bookman Old Style" pitchFamily="18" charset="0"/>
              </a:rPr>
              <a:t>3. Встановлення критичних меж для КТК. </a:t>
            </a:r>
            <a:endParaRPr lang="ru-RU" sz="3100" b="1" dirty="0">
              <a:latin typeface="Bookman Old Style" pitchFamily="18" charset="0"/>
            </a:endParaRPr>
          </a:p>
          <a:p>
            <a:r>
              <a:rPr lang="uk-UA" sz="3100" b="1" dirty="0">
                <a:latin typeface="Bookman Old Style" pitchFamily="18" charset="0"/>
              </a:rPr>
              <a:t>4. Встановлення спостереження (моніторингу) в точках КТК. </a:t>
            </a:r>
            <a:endParaRPr lang="ru-RU" sz="3100" b="1" dirty="0">
              <a:latin typeface="Bookman Old Style" pitchFamily="18" charset="0"/>
            </a:endParaRPr>
          </a:p>
          <a:p>
            <a:r>
              <a:rPr lang="uk-UA" sz="3100" b="1" dirty="0">
                <a:latin typeface="Bookman Old Style" pitchFamily="18" charset="0"/>
              </a:rPr>
              <a:t>5.Виконання коригувальних заходів з точками КТК. </a:t>
            </a:r>
            <a:endParaRPr lang="ru-RU" sz="3100" b="1" dirty="0">
              <a:latin typeface="Bookman Old Style" pitchFamily="18" charset="0"/>
            </a:endParaRPr>
          </a:p>
          <a:p>
            <a:r>
              <a:rPr lang="uk-UA" sz="3100" b="1" dirty="0">
                <a:latin typeface="Bookman Old Style" pitchFamily="18" charset="0"/>
              </a:rPr>
              <a:t>6. Проведення перевірки (верифікації) та підтвердження (</a:t>
            </a:r>
            <a:r>
              <a:rPr lang="uk-UA" sz="3100" b="1" dirty="0" err="1">
                <a:latin typeface="Bookman Old Style" pitchFamily="18" charset="0"/>
              </a:rPr>
              <a:t>валідації</a:t>
            </a:r>
            <a:r>
              <a:rPr lang="uk-UA" sz="3100" b="1" dirty="0">
                <a:latin typeface="Bookman Old Style" pitchFamily="18" charset="0"/>
              </a:rPr>
              <a:t>). </a:t>
            </a:r>
            <a:endParaRPr lang="ru-RU" sz="3100" b="1" dirty="0">
              <a:latin typeface="Bookman Old Style" pitchFamily="18" charset="0"/>
            </a:endParaRPr>
          </a:p>
          <a:p>
            <a:r>
              <a:rPr lang="uk-UA" sz="3100" b="1" dirty="0">
                <a:latin typeface="Bookman Old Style" pitchFamily="18" charset="0"/>
              </a:rPr>
              <a:t>7.Ведення документів і протоколів.</a:t>
            </a:r>
            <a:endParaRPr lang="ru-RU" sz="31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6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067" y="-2610"/>
            <a:ext cx="10707369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ВПРОВАДЖЕННЯ </a:t>
            </a:r>
            <a:endParaRPr lang="uk-UA" b="1" dirty="0" smtClean="0">
              <a:solidFill>
                <a:schemeClr val="tx1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СИСТЕМИ </a:t>
            </a:r>
            <a:r>
              <a:rPr lang="uk-UA" b="1" dirty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НАССР</a:t>
            </a:r>
          </a:p>
          <a:p>
            <a:pPr algn="l"/>
            <a:r>
              <a:rPr lang="uk-UA" b="1" dirty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12 кроків:</a:t>
            </a:r>
          </a:p>
          <a:p>
            <a:pPr algn="just"/>
            <a:r>
              <a:rPr lang="uk-UA" sz="3100" b="1" dirty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1крок: </a:t>
            </a:r>
          </a:p>
          <a:p>
            <a:pPr algn="just"/>
            <a:r>
              <a:rPr lang="uk-UA" sz="3100" b="1" dirty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Призначити групу безпечності    харчових продуктів (групу НАССР).</a:t>
            </a:r>
            <a:endParaRPr lang="ru-RU" sz="3100" dirty="0">
              <a:solidFill>
                <a:schemeClr val="tx1"/>
              </a:solidFill>
              <a:latin typeface="Bookman Old Style" pitchFamily="18" charset="0"/>
              <a:cs typeface="Aharoni" pitchFamily="2" charset="-79"/>
            </a:endParaRPr>
          </a:p>
          <a:p>
            <a:r>
              <a:rPr lang="uk-UA" sz="3100" dirty="0">
                <a:latin typeface="Bookman Old Style" pitchFamily="18" charset="0"/>
                <a:cs typeface="Aharoni" pitchFamily="2" charset="-79"/>
              </a:rPr>
              <a:t> </a:t>
            </a:r>
            <a:r>
              <a:rPr lang="uk-UA" sz="3100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uk-UA" sz="3100" dirty="0">
              <a:latin typeface="Bookman Old Style" pitchFamily="18" charset="0"/>
              <a:cs typeface="Aharoni" pitchFamily="2" charset="-79"/>
            </a:endParaRPr>
          </a:p>
          <a:p>
            <a:pPr algn="just"/>
            <a:r>
              <a:rPr lang="uk-UA" sz="3100" b="1" dirty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НАКАЗ «Про впровадження системи аналізу небезпечних чинників та критичних точок контролю (НАССР) у ЖДНЗ№39»</a:t>
            </a:r>
            <a:endParaRPr lang="ru-RU" sz="3100" b="1" dirty="0">
              <a:solidFill>
                <a:schemeClr val="tx1"/>
              </a:solidFill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361" y="0"/>
            <a:ext cx="1571636" cy="1081657"/>
          </a:xfrm>
          <a:prstGeom prst="rect">
            <a:avLst/>
          </a:prstGeom>
          <a:noFill/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269" y="-492894"/>
            <a:ext cx="10707369" cy="7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8667" y="274525"/>
            <a:ext cx="9515613" cy="6873832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ctr"/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Керівник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групи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НАССР  </a:t>
            </a:r>
          </a:p>
          <a:p>
            <a:pPr algn="ctr"/>
            <a:r>
              <a:rPr lang="ru-RU" sz="3100" b="1" dirty="0" err="1">
                <a:latin typeface="Bookman Old Style" pitchFamily="18" charset="0"/>
                <a:cs typeface="Aharoni" pitchFamily="2" charset="-79"/>
              </a:rPr>
              <a:t>відповідає</a:t>
            </a:r>
            <a:r>
              <a:rPr lang="ru-RU" sz="3100" b="1" dirty="0">
                <a:latin typeface="Bookman Old Style" pitchFamily="18" charset="0"/>
                <a:cs typeface="Aharoni" pitchFamily="2" charset="-79"/>
              </a:rPr>
              <a:t> за</a:t>
            </a:r>
            <a:r>
              <a:rPr lang="ru-RU" sz="2700" b="1" dirty="0">
                <a:latin typeface="Bookman Old Style" pitchFamily="18" charset="0"/>
                <a:cs typeface="Aharoni" pitchFamily="2" charset="-79"/>
              </a:rPr>
              <a:t>:</a:t>
            </a:r>
          </a:p>
          <a:p>
            <a:pPr algn="just"/>
            <a:r>
              <a:rPr lang="ru-RU" sz="2700" b="1" dirty="0">
                <a:cs typeface="Aharoni" pitchFamily="2" charset="-79"/>
              </a:rPr>
              <a:t>- </a:t>
            </a:r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забезпечення встановлення, впроваджування, підтримування процесів системи </a:t>
            </a:r>
            <a:r>
              <a:rPr lang="en-US" sz="2700" b="1" dirty="0">
                <a:latin typeface="Bookman Old Style" pitchFamily="18" charset="0"/>
                <a:cs typeface="Aharoni" pitchFamily="2" charset="-79"/>
              </a:rPr>
              <a:t>HACCP</a:t>
            </a:r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;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звітування перед найвищим керівництвом про функціонування системи </a:t>
            </a:r>
            <a:r>
              <a:rPr lang="en-US" sz="2700" b="1" dirty="0">
                <a:latin typeface="Bookman Old Style" pitchFamily="18" charset="0"/>
                <a:cs typeface="Aharoni" pitchFamily="2" charset="-79"/>
              </a:rPr>
              <a:t>HACCP</a:t>
            </a:r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, її вдосконалення;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керування групою безпечності харчових продуктів та організацію її роботи;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забезпечення відповідної підготовленості та освіти учасників групи безпечності;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забезпечення взаємодії із зовнішніми сторонами стосовно питань, пов'язаних із системою </a:t>
            </a:r>
            <a:r>
              <a:rPr lang="en-US" sz="2700" b="1" dirty="0">
                <a:latin typeface="Bookman Old Style" pitchFamily="18" charset="0"/>
                <a:cs typeface="Aharoni" pitchFamily="2" charset="-79"/>
              </a:rPr>
              <a:t>HACCP</a:t>
            </a:r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.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- здійснює загальне керівництво організацією харчування дітей у </a:t>
            </a:r>
            <a:r>
              <a:rPr lang="uk-UA" sz="2700" b="1" dirty="0" err="1">
                <a:latin typeface="Bookman Old Style" pitchFamily="18" charset="0"/>
                <a:cs typeface="Aharoni" pitchFamily="2" charset="-79"/>
              </a:rPr>
              <a:t>днз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3814" y="-20575"/>
            <a:ext cx="1571636" cy="1081657"/>
          </a:xfrm>
          <a:prstGeom prst="rect">
            <a:avLst/>
          </a:prstGeom>
          <a:noFill/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269" y="-492895"/>
            <a:ext cx="10707369" cy="7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4333" y="-278463"/>
            <a:ext cx="8586004" cy="7212386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Сестра медична старша :</a:t>
            </a:r>
            <a:endParaRPr lang="ru-RU" sz="3100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dirty="0">
                <a:latin typeface="Bookman Old Style" pitchFamily="18" charset="0"/>
              </a:rPr>
              <a:t>    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    </a:t>
            </a:r>
            <a:r>
              <a:rPr lang="uk-UA" b="1" dirty="0" smtClean="0">
                <a:latin typeface="Bookman Old Style" pitchFamily="18" charset="0"/>
                <a:cs typeface="Aharoni" pitchFamily="2" charset="-79"/>
              </a:rPr>
              <a:t>- Проводить навчання з </a:t>
            </a:r>
            <a:r>
              <a:rPr lang="uk-UA" b="1" dirty="0" err="1" smtClean="0">
                <a:latin typeface="Bookman Old Style" pitchFamily="18" charset="0"/>
                <a:cs typeface="Aharoni" pitchFamily="2" charset="-79"/>
              </a:rPr>
              <a:t>пероналом</a:t>
            </a:r>
            <a:r>
              <a:rPr lang="uk-UA" b="1" dirty="0" smtClean="0">
                <a:latin typeface="Bookman Old Style" pitchFamily="18" charset="0"/>
                <a:cs typeface="Aharoni" pitchFamily="2" charset="-79"/>
              </a:rPr>
              <a:t> щодо впровадження НАССР </a:t>
            </a:r>
          </a:p>
          <a:p>
            <a:r>
              <a:rPr lang="uk-UA" b="1" dirty="0" smtClean="0">
                <a:latin typeface="Bookman Old Style" pitchFamily="18" charset="0"/>
                <a:cs typeface="Aharoni" pitchFamily="2" charset="-79"/>
              </a:rPr>
              <a:t>   - Дозволяє </a:t>
            </a:r>
            <a:r>
              <a:rPr lang="uk-UA" b="1" dirty="0">
                <a:latin typeface="Bookman Old Style" pitchFamily="18" charset="0"/>
                <a:cs typeface="Aharoni" pitchFamily="2" charset="-79"/>
              </a:rPr>
              <a:t>видачу готових страв після зняття проби, 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   -  Веде документацію з харчування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   - Бере участь в роботі комісії з бракеражу продуктів харчування і продовольчої сировини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    - Бере участь в роботі комісії з контролю за якістю харчування дітей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    - Проводить аналіз якості харчування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sz="3100" b="1" dirty="0">
                <a:latin typeface="Bookman Old Style" pitchFamily="18" charset="0"/>
                <a:cs typeface="Aharoni" pitchFamily="2" charset="-79"/>
              </a:rPr>
              <a:t>Контролює:</a:t>
            </a:r>
            <a:endParaRPr lang="ru-RU" sz="3100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 Безпечність та якість продуктів харчування та продовольчої сировини, які надходять в заклад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Наявність добових проб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Вихід , безпечність, якість страв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Дотримання технології приготування страв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Температурний режим у холодильному обладнанні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Санітарний стан харчоблоку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Дотримання правил особистої гігієни персоналом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Стан здоров’я працівників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  <a:p>
            <a:r>
              <a:rPr lang="uk-UA" b="1" dirty="0">
                <a:latin typeface="Bookman Old Style" pitchFamily="18" charset="0"/>
                <a:cs typeface="Aharoni" pitchFamily="2" charset="-79"/>
              </a:rPr>
              <a:t>- Своєчасність проходження обов’язкових медоглядів</a:t>
            </a:r>
            <a:endParaRPr lang="ru-RU" b="1" dirty="0"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tebook-PPT-Backgrounds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85450" cy="722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884" y="611166"/>
            <a:ext cx="8501122" cy="5857916"/>
          </a:xfrm>
        </p:spPr>
        <p:txBody>
          <a:bodyPr>
            <a:normAutofit/>
          </a:bodyPr>
          <a:lstStyle/>
          <a:p>
            <a:pPr algn="just"/>
            <a:endParaRPr lang="uk-UA" sz="2000" dirty="0"/>
          </a:p>
          <a:p>
            <a:pPr algn="just"/>
            <a:endParaRPr lang="ru-RU" sz="2000" dirty="0"/>
          </a:p>
          <a:p>
            <a:pPr algn="just"/>
            <a:r>
              <a:rPr lang="uk-UA" sz="2000" dirty="0"/>
              <a:t> </a:t>
            </a:r>
            <a:endParaRPr lang="ru-RU" sz="2000" dirty="0"/>
          </a:p>
        </p:txBody>
      </p:sp>
      <p:pic>
        <p:nvPicPr>
          <p:cNvPr id="5122" name="Picture 2" descr="E:\фоны картинк 2015\b732eced4a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3814" y="-35167"/>
            <a:ext cx="1571636" cy="1081657"/>
          </a:xfrm>
          <a:prstGeom prst="rect">
            <a:avLst/>
          </a:prstGeom>
          <a:noFill/>
        </p:spPr>
      </p:pic>
      <p:pic>
        <p:nvPicPr>
          <p:cNvPr id="6" name="Picture 2" descr="G:\Фони  ПРЕЗЕНТАЦІЯ\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333" y="-209063"/>
            <a:ext cx="10707369" cy="7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6961" y="371963"/>
            <a:ext cx="8669364" cy="6827666"/>
          </a:xfrm>
          <a:prstGeom prst="rect">
            <a:avLst/>
          </a:prstGeom>
        </p:spPr>
        <p:txBody>
          <a:bodyPr wrap="square" lIns="101754" tIns="50877" rIns="101754" bIns="50877">
            <a:spAutoFit/>
          </a:bodyPr>
          <a:lstStyle/>
          <a:p>
            <a:pPr algn="just"/>
            <a:r>
              <a:rPr lang="uk-UA" sz="3100" b="1" dirty="0" smtClean="0">
                <a:latin typeface="Bookman Old Style" pitchFamily="18" charset="0"/>
                <a:cs typeface="Aharoni" pitchFamily="2" charset="-79"/>
              </a:rPr>
              <a:t>Комірник:</a:t>
            </a:r>
            <a:endParaRPr lang="ru-RU" sz="3100" b="1" dirty="0">
              <a:latin typeface="Bookman Old Style" pitchFamily="18" charset="0"/>
              <a:cs typeface="Aharoni" pitchFamily="2" charset="-79"/>
            </a:endParaRPr>
          </a:p>
          <a:p>
            <a:pPr algn="just"/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-- Бере участь у складанні меню та актів бракеражу продуктів харчування і продовольчої сировини при  встановленні їх недоброякісності чи при виявленні продуктів з великим відсотком відходів</a:t>
            </a:r>
            <a:endParaRPr lang="ru-RU" sz="2200" b="1" dirty="0">
              <a:latin typeface="Bookman Old Style" pitchFamily="18" charset="0"/>
              <a:cs typeface="Aharoni" pitchFamily="2" charset="-79"/>
            </a:endParaRPr>
          </a:p>
          <a:p>
            <a:pPr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  Несе  відповідальність за: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- Приймання, зберігання та видачу продуктів харчування  і тари</a:t>
            </a:r>
            <a:endParaRPr lang="ru-RU" sz="22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- Дотримання умов зберігання і термінів реалізації продуктів харчування і продовольчої сировини </a:t>
            </a:r>
            <a:endParaRPr lang="ru-RU" sz="22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- Відповідає за якість та асортимент продуктів харчуванні і продовольчої сировини, дотримання вимог санітарного законодавства при їх зберіганні</a:t>
            </a:r>
            <a:endParaRPr lang="ru-RU" sz="2200" b="1" dirty="0">
              <a:latin typeface="Bookman Old Style" pitchFamily="18" charset="0"/>
              <a:cs typeface="Aharoni" pitchFamily="2" charset="-79"/>
            </a:endParaRPr>
          </a:p>
          <a:p>
            <a:pPr algn="just"/>
            <a:r>
              <a:rPr lang="uk-UA" sz="2700" b="1" dirty="0">
                <a:latin typeface="Bookman Old Style" pitchFamily="18" charset="0"/>
                <a:cs typeface="Aharoni" pitchFamily="2" charset="-79"/>
              </a:rPr>
              <a:t>Контролює:</a:t>
            </a:r>
            <a:endParaRPr lang="ru-RU" sz="27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- Умови доставки  продуктів харчуванні і продовольчої сировини у </a:t>
            </a:r>
            <a:r>
              <a:rPr lang="uk-UA" sz="2200" b="1" dirty="0" err="1">
                <a:latin typeface="Bookman Old Style" pitchFamily="18" charset="0"/>
                <a:cs typeface="Aharoni" pitchFamily="2" charset="-79"/>
              </a:rPr>
              <a:t>днз</a:t>
            </a:r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 </a:t>
            </a:r>
            <a:endParaRPr lang="ru-RU" sz="22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200" b="1" dirty="0" err="1">
                <a:latin typeface="Bookman Old Style" pitchFamily="18" charset="0"/>
                <a:cs typeface="Aharoni" pitchFamily="2" charset="-79"/>
              </a:rPr>
              <a:t>-Наявність</a:t>
            </a:r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 у холодильному обладнанні термометрів та температурний режим</a:t>
            </a:r>
            <a:endParaRPr lang="ru-RU" sz="2200" b="1" dirty="0">
              <a:latin typeface="Bookman Old Style" pitchFamily="18" charset="0"/>
              <a:cs typeface="Aharoni" pitchFamily="2" charset="-79"/>
            </a:endParaRPr>
          </a:p>
          <a:p>
            <a:pPr lvl="0" algn="just"/>
            <a:r>
              <a:rPr lang="uk-UA" sz="2200" b="1" dirty="0">
                <a:latin typeface="Bookman Old Style" pitchFamily="18" charset="0"/>
                <a:cs typeface="Aharoni" pitchFamily="2" charset="-79"/>
              </a:rPr>
              <a:t>-М</a:t>
            </a:r>
            <a:r>
              <a:rPr lang="ru-RU" sz="2200" b="1" dirty="0" err="1">
                <a:latin typeface="Bookman Old Style" pitchFamily="18" charset="0"/>
                <a:cs typeface="Aharoni" pitchFamily="2" charset="-79"/>
              </a:rPr>
              <a:t>етрологічне</a:t>
            </a:r>
            <a:r>
              <a:rPr lang="ru-RU" sz="2200" b="1" dirty="0">
                <a:latin typeface="Bookman Old Style" pitchFamily="18" charset="0"/>
                <a:cs typeface="Aharoni" pitchFamily="2" charset="-79"/>
              </a:rPr>
              <a:t> </a:t>
            </a:r>
            <a:r>
              <a:rPr lang="ru-RU" sz="2200" b="1" dirty="0" err="1">
                <a:latin typeface="Bookman Old Style" pitchFamily="18" charset="0"/>
                <a:cs typeface="Aharoni" pitchFamily="2" charset="-79"/>
              </a:rPr>
              <a:t>забезпечення</a:t>
            </a:r>
            <a:endParaRPr lang="ru-RU" sz="2200" b="1" dirty="0">
              <a:latin typeface="Bookman Old Styl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1756</Words>
  <Application>Microsoft Office PowerPoint</Application>
  <PresentationFormat>Произвольный</PresentationFormat>
  <Paragraphs>521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ВПРОВАДЖЕННЯ  СИСТЕМИ НАССР  ДОШКІЛЬНИХ ЗАКЛАДАХ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СИСТЕМИ НАССР У ДОШКІЛЬНОМУ ЗАКЛАДІ</dc:title>
  <cp:lastModifiedBy>User</cp:lastModifiedBy>
  <cp:revision>75</cp:revision>
  <dcterms:modified xsi:type="dcterms:W3CDTF">2020-01-16T10:58:16Z</dcterms:modified>
</cp:coreProperties>
</file>