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56" r:id="rId4"/>
    <p:sldId id="265" r:id="rId5"/>
    <p:sldId id="259" r:id="rId6"/>
    <p:sldId id="263" r:id="rId7"/>
    <p:sldId id="264" r:id="rId8"/>
    <p:sldId id="258" r:id="rId9"/>
    <p:sldId id="271" r:id="rId10"/>
    <p:sldId id="272" r:id="rId11"/>
    <p:sldId id="274" r:id="rId12"/>
    <p:sldId id="273" r:id="rId13"/>
    <p:sldId id="276" r:id="rId14"/>
    <p:sldId id="279" r:id="rId15"/>
    <p:sldId id="295" r:id="rId16"/>
    <p:sldId id="296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3300"/>
    <a:srgbClr val="FF9900"/>
    <a:srgbClr val="FF3399"/>
    <a:srgbClr val="008000"/>
    <a:srgbClr val="6600FF"/>
    <a:srgbClr val="FC0C0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71" autoAdjust="0"/>
  </p:normalViewPr>
  <p:slideViewPr>
    <p:cSldViewPr>
      <p:cViewPr varScale="1">
        <p:scale>
          <a:sx n="73" d="100"/>
          <a:sy n="73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8680E-E27B-4573-BA1F-3376D740EA9D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756D9B-6FB3-462F-9198-1A62D6E1E04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Емоційний розвиток</a:t>
          </a:r>
          <a:endParaRPr lang="ru-RU" b="1" dirty="0">
            <a:solidFill>
              <a:schemeClr val="tx1"/>
            </a:solidFill>
          </a:endParaRPr>
        </a:p>
      </dgm:t>
    </dgm:pt>
    <dgm:pt modelId="{539EE5ED-A45C-461D-B928-03FDDAE02859}" type="parTrans" cxnId="{48E7DAFD-1B21-4F59-9816-4866F3BD20F5}">
      <dgm:prSet/>
      <dgm:spPr/>
      <dgm:t>
        <a:bodyPr/>
        <a:lstStyle/>
        <a:p>
          <a:endParaRPr lang="ru-RU"/>
        </a:p>
      </dgm:t>
    </dgm:pt>
    <dgm:pt modelId="{D37E8090-684A-4F4E-BA99-2FB40074EADB}" type="sibTrans" cxnId="{48E7DAFD-1B21-4F59-9816-4866F3BD20F5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</a:rPr>
            <a:t>Фізичний</a:t>
          </a:r>
          <a:r>
            <a:rPr lang="uk-UA" sz="1800" b="1" dirty="0" smtClean="0"/>
            <a:t> </a:t>
          </a:r>
          <a:r>
            <a:rPr lang="uk-UA" sz="1800" b="1" dirty="0" smtClean="0">
              <a:solidFill>
                <a:schemeClr val="tx1"/>
              </a:solidFill>
            </a:rPr>
            <a:t>розвиток</a:t>
          </a:r>
          <a:endParaRPr lang="ru-RU" sz="1800" b="1" dirty="0">
            <a:solidFill>
              <a:schemeClr val="tx1"/>
            </a:solidFill>
          </a:endParaRPr>
        </a:p>
      </dgm:t>
    </dgm:pt>
    <dgm:pt modelId="{35E4C08A-9EBA-447F-A02C-4755B8370E1B}">
      <dgm:prSet phldrT="[Текст]" custT="1"/>
      <dgm:spPr/>
      <dgm:t>
        <a:bodyPr/>
        <a:lstStyle/>
        <a:p>
          <a:pPr algn="r"/>
          <a:r>
            <a:rPr lang="uk-UA" sz="2800" b="1" dirty="0" smtClean="0">
              <a:solidFill>
                <a:schemeClr val="tx1"/>
              </a:solidFill>
            </a:rPr>
            <a:t>ГРА</a:t>
          </a:r>
          <a:endParaRPr lang="ru-RU" sz="2800" b="1" dirty="0">
            <a:solidFill>
              <a:schemeClr val="tx1"/>
            </a:solidFill>
          </a:endParaRPr>
        </a:p>
      </dgm:t>
    </dgm:pt>
    <dgm:pt modelId="{7DDEA1E9-8CDA-44E1-B30B-45B277A9E6EC}" type="parTrans" cxnId="{7F01D2E2-D77A-49C8-A444-78E585B25BA9}">
      <dgm:prSet/>
      <dgm:spPr/>
      <dgm:t>
        <a:bodyPr/>
        <a:lstStyle/>
        <a:p>
          <a:endParaRPr lang="ru-RU"/>
        </a:p>
      </dgm:t>
    </dgm:pt>
    <dgm:pt modelId="{474584A6-4098-41FA-8743-E8122B6D676F}" type="sibTrans" cxnId="{7F01D2E2-D77A-49C8-A444-78E585B25BA9}">
      <dgm:prSet/>
      <dgm:spPr/>
      <dgm:t>
        <a:bodyPr/>
        <a:lstStyle/>
        <a:p>
          <a:endParaRPr lang="ru-RU"/>
        </a:p>
      </dgm:t>
    </dgm:pt>
    <dgm:pt modelId="{C80649ED-716C-4A37-BC8A-D60F26163E94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Дошкільна зрілість</a:t>
          </a:r>
          <a:endParaRPr lang="ru-RU" b="1" dirty="0">
            <a:solidFill>
              <a:schemeClr val="tx1"/>
            </a:solidFill>
          </a:endParaRPr>
        </a:p>
      </dgm:t>
    </dgm:pt>
    <dgm:pt modelId="{E6B95062-21E0-4151-B295-109F7D89603F}" type="parTrans" cxnId="{FC9B84A2-E3CD-457F-95E9-BAA23F4784F3}">
      <dgm:prSet/>
      <dgm:spPr/>
      <dgm:t>
        <a:bodyPr/>
        <a:lstStyle/>
        <a:p>
          <a:endParaRPr lang="ru-RU"/>
        </a:p>
      </dgm:t>
    </dgm:pt>
    <dgm:pt modelId="{F8CAA4AC-B513-477C-B00F-3DCAA1D246F4}" type="sibTrans" cxnId="{FC9B84A2-E3CD-457F-95E9-BAA23F4784F3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Пізнавальний</a:t>
          </a:r>
        </a:p>
        <a:p>
          <a:r>
            <a:rPr lang="uk-UA" sz="1600" b="1" dirty="0" smtClean="0">
              <a:solidFill>
                <a:schemeClr val="tx1"/>
              </a:solidFill>
            </a:rPr>
            <a:t>розвиток</a:t>
          </a:r>
          <a:endParaRPr lang="ru-RU" sz="1600" b="1" dirty="0">
            <a:solidFill>
              <a:schemeClr val="tx1"/>
            </a:solidFill>
          </a:endParaRPr>
        </a:p>
      </dgm:t>
    </dgm:pt>
    <dgm:pt modelId="{75E0F9E2-26DF-4004-81B4-5562FA0876B0}">
      <dgm:prSet phldrT="[Текст]" custT="1"/>
      <dgm:spPr/>
      <dgm:t>
        <a:bodyPr/>
        <a:lstStyle/>
        <a:p>
          <a:r>
            <a:rPr lang="uk-UA" sz="2800" b="1" dirty="0" smtClean="0"/>
            <a:t>ЗОБРАЖУВАЛЬНА  ДІЯЛЬНІСТЬ</a:t>
          </a:r>
          <a:endParaRPr lang="ru-RU" sz="2800" b="1" dirty="0"/>
        </a:p>
      </dgm:t>
    </dgm:pt>
    <dgm:pt modelId="{59BD69B8-34E9-448F-A910-F6B037924DC4}" type="parTrans" cxnId="{8D12E395-C210-46C6-B9A7-1E56D14FF227}">
      <dgm:prSet/>
      <dgm:spPr/>
      <dgm:t>
        <a:bodyPr/>
        <a:lstStyle/>
        <a:p>
          <a:endParaRPr lang="ru-RU"/>
        </a:p>
      </dgm:t>
    </dgm:pt>
    <dgm:pt modelId="{23E36648-EEC9-493B-B640-E1DD6325B351}" type="sibTrans" cxnId="{8D12E395-C210-46C6-B9A7-1E56D14FF227}">
      <dgm:prSet/>
      <dgm:spPr/>
      <dgm:t>
        <a:bodyPr/>
        <a:lstStyle/>
        <a:p>
          <a:endParaRPr lang="ru-RU"/>
        </a:p>
      </dgm:t>
    </dgm:pt>
    <dgm:pt modelId="{45334A2C-CDBA-4F7B-9B53-EEE4A4932B24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Соціальний</a:t>
          </a:r>
        </a:p>
        <a:p>
          <a:r>
            <a:rPr lang="uk-UA" b="1" dirty="0" smtClean="0">
              <a:solidFill>
                <a:schemeClr val="tx1"/>
              </a:solidFill>
            </a:rPr>
            <a:t>розвиток</a:t>
          </a:r>
          <a:endParaRPr lang="ru-RU" dirty="0"/>
        </a:p>
      </dgm:t>
    </dgm:pt>
    <dgm:pt modelId="{6CE0B92B-4389-473A-99FB-97BD27C4841B}" type="parTrans" cxnId="{BEC0912F-CF41-493E-930C-1EA97C05FE8D}">
      <dgm:prSet/>
      <dgm:spPr/>
      <dgm:t>
        <a:bodyPr/>
        <a:lstStyle/>
        <a:p>
          <a:endParaRPr lang="ru-RU"/>
        </a:p>
      </dgm:t>
    </dgm:pt>
    <dgm:pt modelId="{7448F3AE-2C67-44C8-9FB6-3F1CA73DF7B9}" type="sibTrans" cxnId="{BEC0912F-CF41-493E-930C-1EA97C05FE8D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Комунікативний розвиток</a:t>
          </a:r>
          <a:endParaRPr lang="ru-RU" sz="1600" b="1" dirty="0">
            <a:solidFill>
              <a:schemeClr val="tx1"/>
            </a:solidFill>
          </a:endParaRPr>
        </a:p>
      </dgm:t>
    </dgm:pt>
    <dgm:pt modelId="{ECA15A34-C6D4-495C-8053-842EAC2574D2}">
      <dgm:prSet phldrT="[Текст]" custT="1"/>
      <dgm:spPr/>
      <dgm:t>
        <a:bodyPr/>
        <a:lstStyle/>
        <a:p>
          <a:r>
            <a:rPr lang="uk-UA" sz="2800" b="1" dirty="0" smtClean="0"/>
            <a:t>МУЗИЧНА</a:t>
          </a:r>
          <a:r>
            <a:rPr lang="uk-UA" sz="2000" b="1" dirty="0" smtClean="0"/>
            <a:t> </a:t>
          </a:r>
          <a:r>
            <a:rPr lang="uk-UA" sz="2800" b="1" dirty="0" smtClean="0"/>
            <a:t>ДІЯЛЬНІСТЬ</a:t>
          </a:r>
          <a:endParaRPr lang="ru-RU" sz="2800" b="1" dirty="0"/>
        </a:p>
      </dgm:t>
    </dgm:pt>
    <dgm:pt modelId="{3EB9628A-467A-4B2F-85B5-962FDE38CB04}" type="parTrans" cxnId="{9B2C8297-08FE-495F-91D8-2109241074A3}">
      <dgm:prSet/>
      <dgm:spPr/>
      <dgm:t>
        <a:bodyPr/>
        <a:lstStyle/>
        <a:p>
          <a:endParaRPr lang="ru-RU"/>
        </a:p>
      </dgm:t>
    </dgm:pt>
    <dgm:pt modelId="{782C8B7B-6500-41E8-85CC-1346B1341CDD}" type="sibTrans" cxnId="{9B2C8297-08FE-495F-91D8-2109241074A3}">
      <dgm:prSet/>
      <dgm:spPr/>
      <dgm:t>
        <a:bodyPr/>
        <a:lstStyle/>
        <a:p>
          <a:endParaRPr lang="ru-RU"/>
        </a:p>
      </dgm:t>
    </dgm:pt>
    <dgm:pt modelId="{8015274E-6579-4263-AA36-A57D4690FE4F}" type="pres">
      <dgm:prSet presAssocID="{BD88680E-E27B-4573-BA1F-3376D740EA9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48AD320-F814-4792-B14D-9EEAF5A55530}" type="pres">
      <dgm:prSet presAssocID="{3F756D9B-6FB3-462F-9198-1A62D6E1E042}" presName="composite" presStyleCnt="0"/>
      <dgm:spPr/>
    </dgm:pt>
    <dgm:pt modelId="{7CFFA7D5-55DF-4144-9FC8-8CE4A2FAF5D5}" type="pres">
      <dgm:prSet presAssocID="{3F756D9B-6FB3-462F-9198-1A62D6E1E04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5C51-3D8E-4A87-9F61-675C3E85C710}" type="pres">
      <dgm:prSet presAssocID="{3F756D9B-6FB3-462F-9198-1A62D6E1E042}" presName="Childtext1" presStyleLbl="revTx" presStyleIdx="0" presStyleCnt="3" custScaleX="67119" custLinFactX="-100000" custLinFactY="37942" custLinFactNeighborX="-10751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E1752-ED89-4537-951B-56194DD4A234}" type="pres">
      <dgm:prSet presAssocID="{3F756D9B-6FB3-462F-9198-1A62D6E1E042}" presName="BalanceSpacing" presStyleCnt="0"/>
      <dgm:spPr/>
    </dgm:pt>
    <dgm:pt modelId="{0EA8EFA2-E7CB-466D-88D0-A68A2CF843B0}" type="pres">
      <dgm:prSet presAssocID="{3F756D9B-6FB3-462F-9198-1A62D6E1E042}" presName="BalanceSpacing1" presStyleCnt="0"/>
      <dgm:spPr/>
    </dgm:pt>
    <dgm:pt modelId="{E965D461-84B3-4E93-AF10-92D48CDB55A2}" type="pres">
      <dgm:prSet presAssocID="{D37E8090-684A-4F4E-BA99-2FB40074EADB}" presName="Accent1Text" presStyleLbl="node1" presStyleIdx="1" presStyleCnt="6"/>
      <dgm:spPr/>
      <dgm:t>
        <a:bodyPr/>
        <a:lstStyle/>
        <a:p>
          <a:endParaRPr lang="ru-RU"/>
        </a:p>
      </dgm:t>
    </dgm:pt>
    <dgm:pt modelId="{41663C65-DDED-4F6E-BDF1-501B8AA14403}" type="pres">
      <dgm:prSet presAssocID="{D37E8090-684A-4F4E-BA99-2FB40074EADB}" presName="spaceBetweenRectangles" presStyleCnt="0"/>
      <dgm:spPr/>
    </dgm:pt>
    <dgm:pt modelId="{C97DD332-5F13-4DD1-9AF1-2086AF2C07E5}" type="pres">
      <dgm:prSet presAssocID="{C80649ED-716C-4A37-BC8A-D60F26163E94}" presName="composite" presStyleCnt="0"/>
      <dgm:spPr/>
    </dgm:pt>
    <dgm:pt modelId="{F378A23C-29DB-4218-A93E-5759245BEB35}" type="pres">
      <dgm:prSet presAssocID="{C80649ED-716C-4A37-BC8A-D60F26163E94}" presName="Parent1" presStyleLbl="node1" presStyleIdx="2" presStyleCnt="6" custLinFactNeighborX="-18896" custLinFactNeighborY="2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BEED5-90A3-4F34-981F-8A41CB6FB556}" type="pres">
      <dgm:prSet presAssocID="{C80649ED-716C-4A37-BC8A-D60F26163E94}" presName="Childtext1" presStyleLbl="revTx" presStyleIdx="1" presStyleCnt="3" custScaleX="155209" custLinFactX="100000" custLinFactY="-39519" custLinFactNeighborX="13803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40B75-A6D0-482D-90BD-75371014EA1E}" type="pres">
      <dgm:prSet presAssocID="{C80649ED-716C-4A37-BC8A-D60F26163E94}" presName="BalanceSpacing" presStyleCnt="0"/>
      <dgm:spPr/>
    </dgm:pt>
    <dgm:pt modelId="{6BC2F74F-BDC6-4EE3-955D-C8FB6D57AA5A}" type="pres">
      <dgm:prSet presAssocID="{C80649ED-716C-4A37-BC8A-D60F26163E94}" presName="BalanceSpacing1" presStyleCnt="0"/>
      <dgm:spPr/>
    </dgm:pt>
    <dgm:pt modelId="{7C25BF34-C8F6-4965-82F4-E040CE54F817}" type="pres">
      <dgm:prSet presAssocID="{F8CAA4AC-B513-477C-B00F-3DCAA1D246F4}" presName="Accent1Text" presStyleLbl="node1" presStyleIdx="3" presStyleCnt="6" custScaleX="117865" custLinFactNeighborX="-6310" custLinFactNeighborY="2343"/>
      <dgm:spPr/>
      <dgm:t>
        <a:bodyPr/>
        <a:lstStyle/>
        <a:p>
          <a:endParaRPr lang="ru-RU"/>
        </a:p>
      </dgm:t>
    </dgm:pt>
    <dgm:pt modelId="{416809CA-CAB5-4F93-A8C3-3840B0A7F97D}" type="pres">
      <dgm:prSet presAssocID="{F8CAA4AC-B513-477C-B00F-3DCAA1D246F4}" presName="spaceBetweenRectangles" presStyleCnt="0"/>
      <dgm:spPr/>
    </dgm:pt>
    <dgm:pt modelId="{85C440F7-1FC7-46BD-8234-F24670C5AA32}" type="pres">
      <dgm:prSet presAssocID="{45334A2C-CDBA-4F7B-9B53-EEE4A4932B24}" presName="composite" presStyleCnt="0"/>
      <dgm:spPr/>
    </dgm:pt>
    <dgm:pt modelId="{89591F4F-272B-460D-B1F3-EEB818C7D251}" type="pres">
      <dgm:prSet presAssocID="{45334A2C-CDBA-4F7B-9B53-EEE4A4932B2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9C483-F5C6-4C36-B88C-F7E6268F679F}" type="pres">
      <dgm:prSet presAssocID="{45334A2C-CDBA-4F7B-9B53-EEE4A4932B2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77A29-0358-4C67-8375-C74F02BE5D41}" type="pres">
      <dgm:prSet presAssocID="{45334A2C-CDBA-4F7B-9B53-EEE4A4932B24}" presName="BalanceSpacing" presStyleCnt="0"/>
      <dgm:spPr/>
    </dgm:pt>
    <dgm:pt modelId="{934C7B2E-B85F-4CC6-A4A4-34250721C58A}" type="pres">
      <dgm:prSet presAssocID="{45334A2C-CDBA-4F7B-9B53-EEE4A4932B24}" presName="BalanceSpacing1" presStyleCnt="0"/>
      <dgm:spPr/>
    </dgm:pt>
    <dgm:pt modelId="{76B040DC-EBCC-44AA-9776-9F76CD535751}" type="pres">
      <dgm:prSet presAssocID="{7448F3AE-2C67-44C8-9FB6-3F1CA73DF7B9}" presName="Accent1Text" presStyleLbl="node1" presStyleIdx="5" presStyleCnt="6" custScaleX="141171" custLinFactNeighborX="-23893" custLinFactNeighborY="-941"/>
      <dgm:spPr/>
      <dgm:t>
        <a:bodyPr/>
        <a:lstStyle/>
        <a:p>
          <a:endParaRPr lang="ru-RU"/>
        </a:p>
      </dgm:t>
    </dgm:pt>
  </dgm:ptLst>
  <dgm:cxnLst>
    <dgm:cxn modelId="{FC9B84A2-E3CD-457F-95E9-BAA23F4784F3}" srcId="{BD88680E-E27B-4573-BA1F-3376D740EA9D}" destId="{C80649ED-716C-4A37-BC8A-D60F26163E94}" srcOrd="1" destOrd="0" parTransId="{E6B95062-21E0-4151-B295-109F7D89603F}" sibTransId="{F8CAA4AC-B513-477C-B00F-3DCAA1D246F4}"/>
    <dgm:cxn modelId="{F4971F00-FC8B-4F23-9F4C-D10C0A6E426A}" type="presOf" srcId="{D37E8090-684A-4F4E-BA99-2FB40074EADB}" destId="{E965D461-84B3-4E93-AF10-92D48CDB55A2}" srcOrd="0" destOrd="0" presId="urn:microsoft.com/office/officeart/2008/layout/AlternatingHexagons"/>
    <dgm:cxn modelId="{8D12E395-C210-46C6-B9A7-1E56D14FF227}" srcId="{C80649ED-716C-4A37-BC8A-D60F26163E94}" destId="{75E0F9E2-26DF-4004-81B4-5562FA0876B0}" srcOrd="0" destOrd="0" parTransId="{59BD69B8-34E9-448F-A910-F6B037924DC4}" sibTransId="{23E36648-EEC9-493B-B640-E1DD6325B351}"/>
    <dgm:cxn modelId="{54935206-9B14-45FE-89AD-E2AE2E43E421}" type="presOf" srcId="{F8CAA4AC-B513-477C-B00F-3DCAA1D246F4}" destId="{7C25BF34-C8F6-4965-82F4-E040CE54F817}" srcOrd="0" destOrd="0" presId="urn:microsoft.com/office/officeart/2008/layout/AlternatingHexagons"/>
    <dgm:cxn modelId="{2C13CD3C-3C26-4BC1-9B2B-1A7E6CCF0438}" type="presOf" srcId="{ECA15A34-C6D4-495C-8053-842EAC2574D2}" destId="{E849C483-F5C6-4C36-B88C-F7E6268F679F}" srcOrd="0" destOrd="0" presId="urn:microsoft.com/office/officeart/2008/layout/AlternatingHexagons"/>
    <dgm:cxn modelId="{86E78F6E-17A6-4E69-95FE-9A236D98D642}" type="presOf" srcId="{35E4C08A-9EBA-447F-A02C-4755B8370E1B}" destId="{CE995C51-3D8E-4A87-9F61-675C3E85C710}" srcOrd="0" destOrd="0" presId="urn:microsoft.com/office/officeart/2008/layout/AlternatingHexagons"/>
    <dgm:cxn modelId="{F1BFD569-8E2C-483C-82D5-AB1AB40B94C9}" type="presOf" srcId="{C80649ED-716C-4A37-BC8A-D60F26163E94}" destId="{F378A23C-29DB-4218-A93E-5759245BEB35}" srcOrd="0" destOrd="0" presId="urn:microsoft.com/office/officeart/2008/layout/AlternatingHexagons"/>
    <dgm:cxn modelId="{B3CFE406-120B-425E-88C0-D6E48978527F}" type="presOf" srcId="{BD88680E-E27B-4573-BA1F-3376D740EA9D}" destId="{8015274E-6579-4263-AA36-A57D4690FE4F}" srcOrd="0" destOrd="0" presId="urn:microsoft.com/office/officeart/2008/layout/AlternatingHexagons"/>
    <dgm:cxn modelId="{9B2C8297-08FE-495F-91D8-2109241074A3}" srcId="{45334A2C-CDBA-4F7B-9B53-EEE4A4932B24}" destId="{ECA15A34-C6D4-495C-8053-842EAC2574D2}" srcOrd="0" destOrd="0" parTransId="{3EB9628A-467A-4B2F-85B5-962FDE38CB04}" sibTransId="{782C8B7B-6500-41E8-85CC-1346B1341CDD}"/>
    <dgm:cxn modelId="{48E7DAFD-1B21-4F59-9816-4866F3BD20F5}" srcId="{BD88680E-E27B-4573-BA1F-3376D740EA9D}" destId="{3F756D9B-6FB3-462F-9198-1A62D6E1E042}" srcOrd="0" destOrd="0" parTransId="{539EE5ED-A45C-461D-B928-03FDDAE02859}" sibTransId="{D37E8090-684A-4F4E-BA99-2FB40074EADB}"/>
    <dgm:cxn modelId="{BEC0912F-CF41-493E-930C-1EA97C05FE8D}" srcId="{BD88680E-E27B-4573-BA1F-3376D740EA9D}" destId="{45334A2C-CDBA-4F7B-9B53-EEE4A4932B24}" srcOrd="2" destOrd="0" parTransId="{6CE0B92B-4389-473A-99FB-97BD27C4841B}" sibTransId="{7448F3AE-2C67-44C8-9FB6-3F1CA73DF7B9}"/>
    <dgm:cxn modelId="{EB2D8A79-7EAC-47BB-8269-C81942107B99}" type="presOf" srcId="{75E0F9E2-26DF-4004-81B4-5562FA0876B0}" destId="{322BEED5-90A3-4F34-981F-8A41CB6FB556}" srcOrd="0" destOrd="0" presId="urn:microsoft.com/office/officeart/2008/layout/AlternatingHexagons"/>
    <dgm:cxn modelId="{69E3AEBE-9E36-40DD-80D0-A28821603ED0}" type="presOf" srcId="{7448F3AE-2C67-44C8-9FB6-3F1CA73DF7B9}" destId="{76B040DC-EBCC-44AA-9776-9F76CD535751}" srcOrd="0" destOrd="0" presId="urn:microsoft.com/office/officeart/2008/layout/AlternatingHexagons"/>
    <dgm:cxn modelId="{7F01D2E2-D77A-49C8-A444-78E585B25BA9}" srcId="{3F756D9B-6FB3-462F-9198-1A62D6E1E042}" destId="{35E4C08A-9EBA-447F-A02C-4755B8370E1B}" srcOrd="0" destOrd="0" parTransId="{7DDEA1E9-8CDA-44E1-B30B-45B277A9E6EC}" sibTransId="{474584A6-4098-41FA-8743-E8122B6D676F}"/>
    <dgm:cxn modelId="{B3FB6FAF-FDA1-4C5C-9751-25C4AF258ECB}" type="presOf" srcId="{45334A2C-CDBA-4F7B-9B53-EEE4A4932B24}" destId="{89591F4F-272B-460D-B1F3-EEB818C7D251}" srcOrd="0" destOrd="0" presId="urn:microsoft.com/office/officeart/2008/layout/AlternatingHexagons"/>
    <dgm:cxn modelId="{BE30404F-3C36-4D7D-84A5-D7D13B9F807A}" type="presOf" srcId="{3F756D9B-6FB3-462F-9198-1A62D6E1E042}" destId="{7CFFA7D5-55DF-4144-9FC8-8CE4A2FAF5D5}" srcOrd="0" destOrd="0" presId="urn:microsoft.com/office/officeart/2008/layout/AlternatingHexagons"/>
    <dgm:cxn modelId="{A06C38CF-3ACF-429C-97AA-AF2CFCAA729C}" type="presParOf" srcId="{8015274E-6579-4263-AA36-A57D4690FE4F}" destId="{C48AD320-F814-4792-B14D-9EEAF5A55530}" srcOrd="0" destOrd="0" presId="urn:microsoft.com/office/officeart/2008/layout/AlternatingHexagons"/>
    <dgm:cxn modelId="{3D0090E0-73EC-4DEB-A2E0-FB68E7768A96}" type="presParOf" srcId="{C48AD320-F814-4792-B14D-9EEAF5A55530}" destId="{7CFFA7D5-55DF-4144-9FC8-8CE4A2FAF5D5}" srcOrd="0" destOrd="0" presId="urn:microsoft.com/office/officeart/2008/layout/AlternatingHexagons"/>
    <dgm:cxn modelId="{0818F1CB-72C3-4A69-A1D1-19386A22AC83}" type="presParOf" srcId="{C48AD320-F814-4792-B14D-9EEAF5A55530}" destId="{CE995C51-3D8E-4A87-9F61-675C3E85C710}" srcOrd="1" destOrd="0" presId="urn:microsoft.com/office/officeart/2008/layout/AlternatingHexagons"/>
    <dgm:cxn modelId="{40AFD0B1-FD70-4D3D-A2E5-A6E5BCB6E472}" type="presParOf" srcId="{C48AD320-F814-4792-B14D-9EEAF5A55530}" destId="{F3EE1752-ED89-4537-951B-56194DD4A234}" srcOrd="2" destOrd="0" presId="urn:microsoft.com/office/officeart/2008/layout/AlternatingHexagons"/>
    <dgm:cxn modelId="{5A2782E5-A2DF-43E1-9386-E81D7678D22A}" type="presParOf" srcId="{C48AD320-F814-4792-B14D-9EEAF5A55530}" destId="{0EA8EFA2-E7CB-466D-88D0-A68A2CF843B0}" srcOrd="3" destOrd="0" presId="urn:microsoft.com/office/officeart/2008/layout/AlternatingHexagons"/>
    <dgm:cxn modelId="{C0EDFD29-E485-4BB7-A2BC-ADF553757326}" type="presParOf" srcId="{C48AD320-F814-4792-B14D-9EEAF5A55530}" destId="{E965D461-84B3-4E93-AF10-92D48CDB55A2}" srcOrd="4" destOrd="0" presId="urn:microsoft.com/office/officeart/2008/layout/AlternatingHexagons"/>
    <dgm:cxn modelId="{540F681D-318E-482D-83F8-09576E536A25}" type="presParOf" srcId="{8015274E-6579-4263-AA36-A57D4690FE4F}" destId="{41663C65-DDED-4F6E-BDF1-501B8AA14403}" srcOrd="1" destOrd="0" presId="urn:microsoft.com/office/officeart/2008/layout/AlternatingHexagons"/>
    <dgm:cxn modelId="{358355F0-7E9A-486C-8CFB-2F4033AF2A5D}" type="presParOf" srcId="{8015274E-6579-4263-AA36-A57D4690FE4F}" destId="{C97DD332-5F13-4DD1-9AF1-2086AF2C07E5}" srcOrd="2" destOrd="0" presId="urn:microsoft.com/office/officeart/2008/layout/AlternatingHexagons"/>
    <dgm:cxn modelId="{C90630BE-519A-41C0-B913-6123D8534425}" type="presParOf" srcId="{C97DD332-5F13-4DD1-9AF1-2086AF2C07E5}" destId="{F378A23C-29DB-4218-A93E-5759245BEB35}" srcOrd="0" destOrd="0" presId="urn:microsoft.com/office/officeart/2008/layout/AlternatingHexagons"/>
    <dgm:cxn modelId="{69FEB236-4BB4-4FA0-B0AC-F172C8226137}" type="presParOf" srcId="{C97DD332-5F13-4DD1-9AF1-2086AF2C07E5}" destId="{322BEED5-90A3-4F34-981F-8A41CB6FB556}" srcOrd="1" destOrd="0" presId="urn:microsoft.com/office/officeart/2008/layout/AlternatingHexagons"/>
    <dgm:cxn modelId="{6240BD90-CF14-47CF-8344-1EDDAB74CC83}" type="presParOf" srcId="{C97DD332-5F13-4DD1-9AF1-2086AF2C07E5}" destId="{21F40B75-A6D0-482D-90BD-75371014EA1E}" srcOrd="2" destOrd="0" presId="urn:microsoft.com/office/officeart/2008/layout/AlternatingHexagons"/>
    <dgm:cxn modelId="{4CC19758-C4D2-4538-BCD5-505C01A04747}" type="presParOf" srcId="{C97DD332-5F13-4DD1-9AF1-2086AF2C07E5}" destId="{6BC2F74F-BDC6-4EE3-955D-C8FB6D57AA5A}" srcOrd="3" destOrd="0" presId="urn:microsoft.com/office/officeart/2008/layout/AlternatingHexagons"/>
    <dgm:cxn modelId="{D4EC2D8F-8E84-4982-8E58-1307A02260E9}" type="presParOf" srcId="{C97DD332-5F13-4DD1-9AF1-2086AF2C07E5}" destId="{7C25BF34-C8F6-4965-82F4-E040CE54F817}" srcOrd="4" destOrd="0" presId="urn:microsoft.com/office/officeart/2008/layout/AlternatingHexagons"/>
    <dgm:cxn modelId="{6E1D1AD0-675A-4B37-8317-C5FD4ACE27DF}" type="presParOf" srcId="{8015274E-6579-4263-AA36-A57D4690FE4F}" destId="{416809CA-CAB5-4F93-A8C3-3840B0A7F97D}" srcOrd="3" destOrd="0" presId="urn:microsoft.com/office/officeart/2008/layout/AlternatingHexagons"/>
    <dgm:cxn modelId="{C88AC49C-CE7E-4DE2-AD66-D912B3D1D993}" type="presParOf" srcId="{8015274E-6579-4263-AA36-A57D4690FE4F}" destId="{85C440F7-1FC7-46BD-8234-F24670C5AA32}" srcOrd="4" destOrd="0" presId="urn:microsoft.com/office/officeart/2008/layout/AlternatingHexagons"/>
    <dgm:cxn modelId="{2F3F9D8B-E85A-4426-8071-708F5580A48A}" type="presParOf" srcId="{85C440F7-1FC7-46BD-8234-F24670C5AA32}" destId="{89591F4F-272B-460D-B1F3-EEB818C7D251}" srcOrd="0" destOrd="0" presId="urn:microsoft.com/office/officeart/2008/layout/AlternatingHexagons"/>
    <dgm:cxn modelId="{D3E1901D-89CE-493F-8AE3-6AC6C461438E}" type="presParOf" srcId="{85C440F7-1FC7-46BD-8234-F24670C5AA32}" destId="{E849C483-F5C6-4C36-B88C-F7E6268F679F}" srcOrd="1" destOrd="0" presId="urn:microsoft.com/office/officeart/2008/layout/AlternatingHexagons"/>
    <dgm:cxn modelId="{36A880C7-410B-4B36-A39C-A5F415AA3C3B}" type="presParOf" srcId="{85C440F7-1FC7-46BD-8234-F24670C5AA32}" destId="{F0A77A29-0358-4C67-8375-C74F02BE5D41}" srcOrd="2" destOrd="0" presId="urn:microsoft.com/office/officeart/2008/layout/AlternatingHexagons"/>
    <dgm:cxn modelId="{51DFC0BE-0AD9-4EDD-A3BF-BED2863B0A3D}" type="presParOf" srcId="{85C440F7-1FC7-46BD-8234-F24670C5AA32}" destId="{934C7B2E-B85F-4CC6-A4A4-34250721C58A}" srcOrd="3" destOrd="0" presId="urn:microsoft.com/office/officeart/2008/layout/AlternatingHexagons"/>
    <dgm:cxn modelId="{DE92DC48-CE38-4592-8D75-E74F13D9A0B9}" type="presParOf" srcId="{85C440F7-1FC7-46BD-8234-F24670C5AA32}" destId="{76B040DC-EBCC-44AA-9776-9F76CD53575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3E796-1BA2-4A76-AC64-4A36494ACB3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D5BE491-E480-4478-8EDF-8F30391B3AD1}">
      <dgm:prSet phldrT="[Текст]" custT="1"/>
      <dgm:spPr/>
      <dgm:t>
        <a:bodyPr/>
        <a:lstStyle/>
        <a:p>
          <a:r>
            <a:rPr lang="uk-UA" sz="2800" b="1" dirty="0" smtClean="0"/>
            <a:t>можливість самостійного пошуку і відкриття</a:t>
          </a:r>
          <a:r>
            <a:rPr lang="uk-UA" sz="1100" dirty="0" smtClean="0"/>
            <a:t>;</a:t>
          </a:r>
          <a:endParaRPr lang="ru-RU" sz="1100" dirty="0"/>
        </a:p>
      </dgm:t>
    </dgm:pt>
    <dgm:pt modelId="{8E99F1BF-D9FE-4F9B-886D-E6AA97C88F00}" type="parTrans" cxnId="{678BF9DD-8CB7-42A6-82BC-6D7B4B7D88FE}">
      <dgm:prSet/>
      <dgm:spPr/>
      <dgm:t>
        <a:bodyPr/>
        <a:lstStyle/>
        <a:p>
          <a:endParaRPr lang="ru-RU"/>
        </a:p>
      </dgm:t>
    </dgm:pt>
    <dgm:pt modelId="{4F4104D5-173A-45FF-A1DD-7FEA8919E4BC}" type="sibTrans" cxnId="{678BF9DD-8CB7-42A6-82BC-6D7B4B7D88FE}">
      <dgm:prSet/>
      <dgm:spPr/>
      <dgm:t>
        <a:bodyPr/>
        <a:lstStyle/>
        <a:p>
          <a:endParaRPr lang="ru-RU"/>
        </a:p>
      </dgm:t>
    </dgm:pt>
    <dgm:pt modelId="{3C9C8E5D-B43D-4ED5-B2B4-623B837AD62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/>
            <a:t>різноманітність навчальної діяльності;</a:t>
          </a:r>
          <a:endParaRPr lang="ru-RU" sz="2800" b="1" dirty="0" smtClean="0"/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0B5C85C5-912B-4E5B-B859-1D52F13AA59D}" type="parTrans" cxnId="{3FD66561-CEFE-4434-850F-0DD2AE58411D}">
      <dgm:prSet/>
      <dgm:spPr/>
      <dgm:t>
        <a:bodyPr/>
        <a:lstStyle/>
        <a:p>
          <a:endParaRPr lang="ru-RU"/>
        </a:p>
      </dgm:t>
    </dgm:pt>
    <dgm:pt modelId="{484A29DB-3962-405E-9909-AA4F0D02F0BD}" type="sibTrans" cxnId="{3FD66561-CEFE-4434-850F-0DD2AE58411D}">
      <dgm:prSet/>
      <dgm:spPr/>
      <dgm:t>
        <a:bodyPr/>
        <a:lstStyle/>
        <a:p>
          <a:endParaRPr lang="ru-RU"/>
        </a:p>
      </dgm:t>
    </dgm:pt>
    <dgm:pt modelId="{3450D4EC-B7BA-45E6-91FC-5CD5D526CD2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усвідомлення потрібності і важливості навчального матеріалу (для дитини у її наявних потребах, а не для майбутнього навчання у школі);</a:t>
          </a:r>
          <a:endParaRPr lang="ru-RU" sz="2000" b="1" dirty="0" smtClean="0"/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41F2707A-F7BD-4275-AF69-0C4193F5292E}" type="parTrans" cxnId="{01D035EC-7A1B-4E1A-994E-FF7312E57C10}">
      <dgm:prSet/>
      <dgm:spPr/>
      <dgm:t>
        <a:bodyPr/>
        <a:lstStyle/>
        <a:p>
          <a:endParaRPr lang="ru-RU"/>
        </a:p>
      </dgm:t>
    </dgm:pt>
    <dgm:pt modelId="{8B251751-27DF-4437-8A9B-2410EAB78FAE}" type="sibTrans" cxnId="{01D035EC-7A1B-4E1A-994E-FF7312E57C10}">
      <dgm:prSet/>
      <dgm:spPr/>
      <dgm:t>
        <a:bodyPr/>
        <a:lstStyle/>
        <a:p>
          <a:endParaRPr lang="ru-RU"/>
        </a:p>
      </dgm:t>
    </dgm:pt>
    <dgm:pt modelId="{A804D0D3-7F3B-4C1E-9BD5-29C9E1F266D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адекватне можливостям дитини пізнавальне навантаження   </a:t>
          </a:r>
          <a:endParaRPr lang="ru-RU" sz="2400" dirty="0" smtClean="0"/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943BB749-F0B7-49E8-9F84-15BAC32EBBF9}" type="parTrans" cxnId="{9CB167F6-0D72-470F-8375-BE4948D0DF2B}">
      <dgm:prSet/>
      <dgm:spPr/>
      <dgm:t>
        <a:bodyPr/>
        <a:lstStyle/>
        <a:p>
          <a:endParaRPr lang="ru-RU"/>
        </a:p>
      </dgm:t>
    </dgm:pt>
    <dgm:pt modelId="{48044687-1C87-4751-A9BB-D5D7BBFEC331}" type="sibTrans" cxnId="{9CB167F6-0D72-470F-8375-BE4948D0DF2B}">
      <dgm:prSet/>
      <dgm:spPr/>
      <dgm:t>
        <a:bodyPr/>
        <a:lstStyle/>
        <a:p>
          <a:endParaRPr lang="ru-RU"/>
        </a:p>
      </dgm:t>
    </dgm:pt>
    <dgm:pt modelId="{7E537ACC-F8B6-43A9-8A2C-8A226980ECA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 smtClean="0"/>
            <a:t>яскравість, емоційність процесу навчання і матеріалу;</a:t>
          </a:r>
          <a:endParaRPr lang="ru-RU" sz="2200" b="1" dirty="0" smtClean="0"/>
        </a:p>
      </dgm:t>
    </dgm:pt>
    <dgm:pt modelId="{02D9E50B-7204-46B5-B2AA-DD4464B04EA4}" type="parTrans" cxnId="{52C2E6E8-C341-4BA0-9144-FDF163D84DBC}">
      <dgm:prSet/>
      <dgm:spPr/>
      <dgm:t>
        <a:bodyPr/>
        <a:lstStyle/>
        <a:p>
          <a:endParaRPr lang="ru-RU"/>
        </a:p>
      </dgm:t>
    </dgm:pt>
    <dgm:pt modelId="{097D8176-A7E4-4D21-A9F9-F7AC117EBCA9}" type="sibTrans" cxnId="{52C2E6E8-C341-4BA0-9144-FDF163D84DBC}">
      <dgm:prSet/>
      <dgm:spPr/>
      <dgm:t>
        <a:bodyPr/>
        <a:lstStyle/>
        <a:p>
          <a:endParaRPr lang="ru-RU"/>
        </a:p>
      </dgm:t>
    </dgm:pt>
    <dgm:pt modelId="{8FD989C9-C6D9-42FE-A867-398863B964F5}">
      <dgm:prSet custT="1"/>
      <dgm:spPr/>
      <dgm:t>
        <a:bodyPr/>
        <a:lstStyle/>
        <a:p>
          <a:pPr lvl="0"/>
          <a:r>
            <a:rPr lang="uk-UA" sz="2000" b="1" dirty="0" smtClean="0"/>
            <a:t>позитивне оцінювання діяльності дитини, підтримка активності дитини.</a:t>
          </a:r>
          <a:endParaRPr lang="ru-RU" sz="2000" b="1" dirty="0" smtClean="0"/>
        </a:p>
        <a:p>
          <a:endParaRPr lang="ru-RU" sz="1100" dirty="0"/>
        </a:p>
      </dgm:t>
    </dgm:pt>
    <dgm:pt modelId="{A6BC7891-4C1E-4A98-B127-950B24AEC396}" type="parTrans" cxnId="{DA389755-3BBC-4B89-9ADF-850DC8D64A87}">
      <dgm:prSet/>
      <dgm:spPr/>
      <dgm:t>
        <a:bodyPr/>
        <a:lstStyle/>
        <a:p>
          <a:endParaRPr lang="ru-RU"/>
        </a:p>
      </dgm:t>
    </dgm:pt>
    <dgm:pt modelId="{AD833661-ECAB-4BD1-BD71-9B71E3B7016B}" type="sibTrans" cxnId="{DA389755-3BBC-4B89-9ADF-850DC8D64A87}">
      <dgm:prSet/>
      <dgm:spPr/>
      <dgm:t>
        <a:bodyPr/>
        <a:lstStyle/>
        <a:p>
          <a:endParaRPr lang="ru-RU"/>
        </a:p>
      </dgm:t>
    </dgm:pt>
    <dgm:pt modelId="{75EA9283-7813-4DAD-A4B4-C0057DB12E62}" type="pres">
      <dgm:prSet presAssocID="{EB93E796-1BA2-4A76-AC64-4A36494ACB3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99BCB69-C563-407F-A63A-57C5F00FD769}" type="pres">
      <dgm:prSet presAssocID="{EB93E796-1BA2-4A76-AC64-4A36494ACB3D}" presName="Name1" presStyleCnt="0"/>
      <dgm:spPr/>
      <dgm:t>
        <a:bodyPr/>
        <a:lstStyle/>
        <a:p>
          <a:endParaRPr lang="ru-RU"/>
        </a:p>
      </dgm:t>
    </dgm:pt>
    <dgm:pt modelId="{304AC009-D192-4C47-B519-0058F39B2530}" type="pres">
      <dgm:prSet presAssocID="{EB93E796-1BA2-4A76-AC64-4A36494ACB3D}" presName="cycle" presStyleCnt="0"/>
      <dgm:spPr/>
      <dgm:t>
        <a:bodyPr/>
        <a:lstStyle/>
        <a:p>
          <a:endParaRPr lang="ru-RU"/>
        </a:p>
      </dgm:t>
    </dgm:pt>
    <dgm:pt modelId="{F22C219A-928E-4581-82E5-71F75C244350}" type="pres">
      <dgm:prSet presAssocID="{EB93E796-1BA2-4A76-AC64-4A36494ACB3D}" presName="srcNode" presStyleLbl="node1" presStyleIdx="0" presStyleCnt="6"/>
      <dgm:spPr/>
      <dgm:t>
        <a:bodyPr/>
        <a:lstStyle/>
        <a:p>
          <a:endParaRPr lang="ru-RU"/>
        </a:p>
      </dgm:t>
    </dgm:pt>
    <dgm:pt modelId="{8D0C884E-31E4-4461-ADC5-3B885AB020BD}" type="pres">
      <dgm:prSet presAssocID="{EB93E796-1BA2-4A76-AC64-4A36494ACB3D}" presName="conn" presStyleLbl="parChTrans1D2" presStyleIdx="0" presStyleCnt="1"/>
      <dgm:spPr/>
      <dgm:t>
        <a:bodyPr/>
        <a:lstStyle/>
        <a:p>
          <a:endParaRPr lang="ru-RU"/>
        </a:p>
      </dgm:t>
    </dgm:pt>
    <dgm:pt modelId="{4137640B-B92E-4458-9565-34F023E9F379}" type="pres">
      <dgm:prSet presAssocID="{EB93E796-1BA2-4A76-AC64-4A36494ACB3D}" presName="extraNode" presStyleLbl="node1" presStyleIdx="0" presStyleCnt="6"/>
      <dgm:spPr/>
      <dgm:t>
        <a:bodyPr/>
        <a:lstStyle/>
        <a:p>
          <a:endParaRPr lang="ru-RU"/>
        </a:p>
      </dgm:t>
    </dgm:pt>
    <dgm:pt modelId="{BACBF0CD-4E2D-40A2-A4ED-B0549E1F1303}" type="pres">
      <dgm:prSet presAssocID="{EB93E796-1BA2-4A76-AC64-4A36494ACB3D}" presName="dstNode" presStyleLbl="node1" presStyleIdx="0" presStyleCnt="6"/>
      <dgm:spPr/>
      <dgm:t>
        <a:bodyPr/>
        <a:lstStyle/>
        <a:p>
          <a:endParaRPr lang="ru-RU"/>
        </a:p>
      </dgm:t>
    </dgm:pt>
    <dgm:pt modelId="{FD100CF0-BA85-4AE8-9BF5-3EE85B2DD1A9}" type="pres">
      <dgm:prSet presAssocID="{DD5BE491-E480-4478-8EDF-8F30391B3AD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2711E-2B86-4CBA-BDAF-6F11F45710E1}" type="pres">
      <dgm:prSet presAssocID="{DD5BE491-E480-4478-8EDF-8F30391B3AD1}" presName="accent_1" presStyleCnt="0"/>
      <dgm:spPr/>
      <dgm:t>
        <a:bodyPr/>
        <a:lstStyle/>
        <a:p>
          <a:endParaRPr lang="ru-RU"/>
        </a:p>
      </dgm:t>
    </dgm:pt>
    <dgm:pt modelId="{EE677083-5CB5-43C8-8212-875D740303B7}" type="pres">
      <dgm:prSet presAssocID="{DD5BE491-E480-4478-8EDF-8F30391B3AD1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EC1B8BDE-AC1F-4BE2-B698-338BC719E80A}" type="pres">
      <dgm:prSet presAssocID="{3C9C8E5D-B43D-4ED5-B2B4-623B837AD62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91530-A1E3-490B-A125-1B4B904B57A0}" type="pres">
      <dgm:prSet presAssocID="{3C9C8E5D-B43D-4ED5-B2B4-623B837AD627}" presName="accent_2" presStyleCnt="0"/>
      <dgm:spPr/>
      <dgm:t>
        <a:bodyPr/>
        <a:lstStyle/>
        <a:p>
          <a:endParaRPr lang="ru-RU"/>
        </a:p>
      </dgm:t>
    </dgm:pt>
    <dgm:pt modelId="{ACC4B73D-78FE-4B43-9924-5443A95941DD}" type="pres">
      <dgm:prSet presAssocID="{3C9C8E5D-B43D-4ED5-B2B4-623B837AD627}" presName="accentRepeatNode" presStyleLbl="solidFgAcc1" presStyleIdx="1" presStyleCnt="6"/>
      <dgm:spPr/>
      <dgm:t>
        <a:bodyPr/>
        <a:lstStyle/>
        <a:p>
          <a:endParaRPr lang="ru-RU"/>
        </a:p>
      </dgm:t>
    </dgm:pt>
    <dgm:pt modelId="{AE392B20-B5AD-4F3E-9F48-9D5EE4CDE980}" type="pres">
      <dgm:prSet presAssocID="{3450D4EC-B7BA-45E6-91FC-5CD5D526CD21}" presName="text_3" presStyleLbl="node1" presStyleIdx="2" presStyleCnt="6" custScaleY="166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587F7-68C8-49E4-9602-28F72C975D9E}" type="pres">
      <dgm:prSet presAssocID="{3450D4EC-B7BA-45E6-91FC-5CD5D526CD21}" presName="accent_3" presStyleCnt="0"/>
      <dgm:spPr/>
      <dgm:t>
        <a:bodyPr/>
        <a:lstStyle/>
        <a:p>
          <a:endParaRPr lang="ru-RU"/>
        </a:p>
      </dgm:t>
    </dgm:pt>
    <dgm:pt modelId="{79722FCC-F08A-40E9-84F5-A6B9A1369332}" type="pres">
      <dgm:prSet presAssocID="{3450D4EC-B7BA-45E6-91FC-5CD5D526CD21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0B10C61D-47E5-460B-AF68-31D6810D639E}" type="pres">
      <dgm:prSet presAssocID="{A804D0D3-7F3B-4C1E-9BD5-29C9E1F266D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1DFBB-CC18-4A6C-8E8F-A18ED66177B0}" type="pres">
      <dgm:prSet presAssocID="{A804D0D3-7F3B-4C1E-9BD5-29C9E1F266DD}" presName="accent_4" presStyleCnt="0"/>
      <dgm:spPr/>
      <dgm:t>
        <a:bodyPr/>
        <a:lstStyle/>
        <a:p>
          <a:endParaRPr lang="ru-RU"/>
        </a:p>
      </dgm:t>
    </dgm:pt>
    <dgm:pt modelId="{406C4F17-A336-467F-962E-1323E6428E0E}" type="pres">
      <dgm:prSet presAssocID="{A804D0D3-7F3B-4C1E-9BD5-29C9E1F266D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1B9FB9A8-0F55-4600-B416-52C97885333F}" type="pres">
      <dgm:prSet presAssocID="{7E537ACC-F8B6-43A9-8A2C-8A226980ECA6}" presName="text_5" presStyleLbl="node1" presStyleIdx="4" presStyleCnt="6" custScaleY="13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5DC9-480E-496C-8676-4A1F91A2AF7B}" type="pres">
      <dgm:prSet presAssocID="{7E537ACC-F8B6-43A9-8A2C-8A226980ECA6}" presName="accent_5" presStyleCnt="0"/>
      <dgm:spPr/>
      <dgm:t>
        <a:bodyPr/>
        <a:lstStyle/>
        <a:p>
          <a:endParaRPr lang="ru-RU"/>
        </a:p>
      </dgm:t>
    </dgm:pt>
    <dgm:pt modelId="{D001388C-0DE1-46A3-9201-BCE2CDA8B446}" type="pres">
      <dgm:prSet presAssocID="{7E537ACC-F8B6-43A9-8A2C-8A226980ECA6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EA6EC917-56C1-4BF4-841D-B933BDA343A8}" type="pres">
      <dgm:prSet presAssocID="{8FD989C9-C6D9-42FE-A867-398863B964F5}" presName="text_6" presStyleLbl="node1" presStyleIdx="5" presStyleCnt="6" custScaleY="136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F0FCC-1ED1-4DB8-9667-C0D8079424A0}" type="pres">
      <dgm:prSet presAssocID="{8FD989C9-C6D9-42FE-A867-398863B964F5}" presName="accent_6" presStyleCnt="0"/>
      <dgm:spPr/>
      <dgm:t>
        <a:bodyPr/>
        <a:lstStyle/>
        <a:p>
          <a:endParaRPr lang="ru-RU"/>
        </a:p>
      </dgm:t>
    </dgm:pt>
    <dgm:pt modelId="{CA7C5F5D-D5D2-4BA0-831D-8E42F983C79D}" type="pres">
      <dgm:prSet presAssocID="{8FD989C9-C6D9-42FE-A867-398863B964F5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3A8074BD-C0A5-4B79-955E-8695BB36C578}" type="presOf" srcId="{8FD989C9-C6D9-42FE-A867-398863B964F5}" destId="{EA6EC917-56C1-4BF4-841D-B933BDA343A8}" srcOrd="0" destOrd="0" presId="urn:microsoft.com/office/officeart/2008/layout/VerticalCurvedList"/>
    <dgm:cxn modelId="{01D035EC-7A1B-4E1A-994E-FF7312E57C10}" srcId="{EB93E796-1BA2-4A76-AC64-4A36494ACB3D}" destId="{3450D4EC-B7BA-45E6-91FC-5CD5D526CD21}" srcOrd="2" destOrd="0" parTransId="{41F2707A-F7BD-4275-AF69-0C4193F5292E}" sibTransId="{8B251751-27DF-4437-8A9B-2410EAB78FAE}"/>
    <dgm:cxn modelId="{D7EF3492-C120-4CA6-A463-055DED01E0C3}" type="presOf" srcId="{7E537ACC-F8B6-43A9-8A2C-8A226980ECA6}" destId="{1B9FB9A8-0F55-4600-B416-52C97885333F}" srcOrd="0" destOrd="0" presId="urn:microsoft.com/office/officeart/2008/layout/VerticalCurvedList"/>
    <dgm:cxn modelId="{678BF9DD-8CB7-42A6-82BC-6D7B4B7D88FE}" srcId="{EB93E796-1BA2-4A76-AC64-4A36494ACB3D}" destId="{DD5BE491-E480-4478-8EDF-8F30391B3AD1}" srcOrd="0" destOrd="0" parTransId="{8E99F1BF-D9FE-4F9B-886D-E6AA97C88F00}" sibTransId="{4F4104D5-173A-45FF-A1DD-7FEA8919E4BC}"/>
    <dgm:cxn modelId="{98BE6342-8F9E-4BE9-A06B-DABACD8E28DA}" type="presOf" srcId="{A804D0D3-7F3B-4C1E-9BD5-29C9E1F266DD}" destId="{0B10C61D-47E5-460B-AF68-31D6810D639E}" srcOrd="0" destOrd="0" presId="urn:microsoft.com/office/officeart/2008/layout/VerticalCurvedList"/>
    <dgm:cxn modelId="{9CB167F6-0D72-470F-8375-BE4948D0DF2B}" srcId="{EB93E796-1BA2-4A76-AC64-4A36494ACB3D}" destId="{A804D0D3-7F3B-4C1E-9BD5-29C9E1F266DD}" srcOrd="3" destOrd="0" parTransId="{943BB749-F0B7-49E8-9F84-15BAC32EBBF9}" sibTransId="{48044687-1C87-4751-A9BB-D5D7BBFEC331}"/>
    <dgm:cxn modelId="{52C2E6E8-C341-4BA0-9144-FDF163D84DBC}" srcId="{EB93E796-1BA2-4A76-AC64-4A36494ACB3D}" destId="{7E537ACC-F8B6-43A9-8A2C-8A226980ECA6}" srcOrd="4" destOrd="0" parTransId="{02D9E50B-7204-46B5-B2AA-DD4464B04EA4}" sibTransId="{097D8176-A7E4-4D21-A9F9-F7AC117EBCA9}"/>
    <dgm:cxn modelId="{870AEDCA-EB09-4877-8943-DE722B3C69EF}" type="presOf" srcId="{3C9C8E5D-B43D-4ED5-B2B4-623B837AD627}" destId="{EC1B8BDE-AC1F-4BE2-B698-338BC719E80A}" srcOrd="0" destOrd="0" presId="urn:microsoft.com/office/officeart/2008/layout/VerticalCurvedList"/>
    <dgm:cxn modelId="{B373267F-5E87-401E-8CAA-78B7B8BCF9B0}" type="presOf" srcId="{EB93E796-1BA2-4A76-AC64-4A36494ACB3D}" destId="{75EA9283-7813-4DAD-A4B4-C0057DB12E62}" srcOrd="0" destOrd="0" presId="urn:microsoft.com/office/officeart/2008/layout/VerticalCurvedList"/>
    <dgm:cxn modelId="{DA389755-3BBC-4B89-9ADF-850DC8D64A87}" srcId="{EB93E796-1BA2-4A76-AC64-4A36494ACB3D}" destId="{8FD989C9-C6D9-42FE-A867-398863B964F5}" srcOrd="5" destOrd="0" parTransId="{A6BC7891-4C1E-4A98-B127-950B24AEC396}" sibTransId="{AD833661-ECAB-4BD1-BD71-9B71E3B7016B}"/>
    <dgm:cxn modelId="{EBCCFDE0-5F38-490A-AC99-E70C98EC6FAE}" type="presOf" srcId="{4F4104D5-173A-45FF-A1DD-7FEA8919E4BC}" destId="{8D0C884E-31E4-4461-ADC5-3B885AB020BD}" srcOrd="0" destOrd="0" presId="urn:microsoft.com/office/officeart/2008/layout/VerticalCurvedList"/>
    <dgm:cxn modelId="{3FD66561-CEFE-4434-850F-0DD2AE58411D}" srcId="{EB93E796-1BA2-4A76-AC64-4A36494ACB3D}" destId="{3C9C8E5D-B43D-4ED5-B2B4-623B837AD627}" srcOrd="1" destOrd="0" parTransId="{0B5C85C5-912B-4E5B-B859-1D52F13AA59D}" sibTransId="{484A29DB-3962-405E-9909-AA4F0D02F0BD}"/>
    <dgm:cxn modelId="{A067909D-68CA-40A2-82B8-216B797AD37C}" type="presOf" srcId="{DD5BE491-E480-4478-8EDF-8F30391B3AD1}" destId="{FD100CF0-BA85-4AE8-9BF5-3EE85B2DD1A9}" srcOrd="0" destOrd="0" presId="urn:microsoft.com/office/officeart/2008/layout/VerticalCurvedList"/>
    <dgm:cxn modelId="{E6B03218-B770-4CDB-8A6B-2070A11F7E6D}" type="presOf" srcId="{3450D4EC-B7BA-45E6-91FC-5CD5D526CD21}" destId="{AE392B20-B5AD-4F3E-9F48-9D5EE4CDE980}" srcOrd="0" destOrd="0" presId="urn:microsoft.com/office/officeart/2008/layout/VerticalCurvedList"/>
    <dgm:cxn modelId="{ED77CAE7-A8B4-4FEA-A8C8-C323268EE287}" type="presParOf" srcId="{75EA9283-7813-4DAD-A4B4-C0057DB12E62}" destId="{599BCB69-C563-407F-A63A-57C5F00FD769}" srcOrd="0" destOrd="0" presId="urn:microsoft.com/office/officeart/2008/layout/VerticalCurvedList"/>
    <dgm:cxn modelId="{C3491499-528B-4C1D-A1F8-9CE06CB14A69}" type="presParOf" srcId="{599BCB69-C563-407F-A63A-57C5F00FD769}" destId="{304AC009-D192-4C47-B519-0058F39B2530}" srcOrd="0" destOrd="0" presId="urn:microsoft.com/office/officeart/2008/layout/VerticalCurvedList"/>
    <dgm:cxn modelId="{DF476682-2FA9-4D67-BA30-8D7CFFC274BB}" type="presParOf" srcId="{304AC009-D192-4C47-B519-0058F39B2530}" destId="{F22C219A-928E-4581-82E5-71F75C244350}" srcOrd="0" destOrd="0" presId="urn:microsoft.com/office/officeart/2008/layout/VerticalCurvedList"/>
    <dgm:cxn modelId="{905216E5-93B5-4F52-A585-3EAED194E26B}" type="presParOf" srcId="{304AC009-D192-4C47-B519-0058F39B2530}" destId="{8D0C884E-31E4-4461-ADC5-3B885AB020BD}" srcOrd="1" destOrd="0" presId="urn:microsoft.com/office/officeart/2008/layout/VerticalCurvedList"/>
    <dgm:cxn modelId="{5126F1A0-DB5A-4254-927D-05BD51F58343}" type="presParOf" srcId="{304AC009-D192-4C47-B519-0058F39B2530}" destId="{4137640B-B92E-4458-9565-34F023E9F379}" srcOrd="2" destOrd="0" presId="urn:microsoft.com/office/officeart/2008/layout/VerticalCurvedList"/>
    <dgm:cxn modelId="{8BEABFE0-04B3-4B39-B1C2-1C3647A9BEAC}" type="presParOf" srcId="{304AC009-D192-4C47-B519-0058F39B2530}" destId="{BACBF0CD-4E2D-40A2-A4ED-B0549E1F1303}" srcOrd="3" destOrd="0" presId="urn:microsoft.com/office/officeart/2008/layout/VerticalCurvedList"/>
    <dgm:cxn modelId="{857EACB1-9F0B-496B-901E-6D98AEF2FA0B}" type="presParOf" srcId="{599BCB69-C563-407F-A63A-57C5F00FD769}" destId="{FD100CF0-BA85-4AE8-9BF5-3EE85B2DD1A9}" srcOrd="1" destOrd="0" presId="urn:microsoft.com/office/officeart/2008/layout/VerticalCurvedList"/>
    <dgm:cxn modelId="{F001EC84-BE4F-45B5-8DDB-A67CEF8B5004}" type="presParOf" srcId="{599BCB69-C563-407F-A63A-57C5F00FD769}" destId="{02F2711E-2B86-4CBA-BDAF-6F11F45710E1}" srcOrd="2" destOrd="0" presId="urn:microsoft.com/office/officeart/2008/layout/VerticalCurvedList"/>
    <dgm:cxn modelId="{984475B2-08C6-4C0A-B966-0269D93912DA}" type="presParOf" srcId="{02F2711E-2B86-4CBA-BDAF-6F11F45710E1}" destId="{EE677083-5CB5-43C8-8212-875D740303B7}" srcOrd="0" destOrd="0" presId="urn:microsoft.com/office/officeart/2008/layout/VerticalCurvedList"/>
    <dgm:cxn modelId="{A5E006B1-8714-4943-A73C-B5A61F622268}" type="presParOf" srcId="{599BCB69-C563-407F-A63A-57C5F00FD769}" destId="{EC1B8BDE-AC1F-4BE2-B698-338BC719E80A}" srcOrd="3" destOrd="0" presId="urn:microsoft.com/office/officeart/2008/layout/VerticalCurvedList"/>
    <dgm:cxn modelId="{4BD2C8B8-225C-4C40-86CA-ED41D8ACA1BE}" type="presParOf" srcId="{599BCB69-C563-407F-A63A-57C5F00FD769}" destId="{A1D91530-A1E3-490B-A125-1B4B904B57A0}" srcOrd="4" destOrd="0" presId="urn:microsoft.com/office/officeart/2008/layout/VerticalCurvedList"/>
    <dgm:cxn modelId="{3DF87CDC-1856-4EF4-9990-82BEF0E1F1CC}" type="presParOf" srcId="{A1D91530-A1E3-490B-A125-1B4B904B57A0}" destId="{ACC4B73D-78FE-4B43-9924-5443A95941DD}" srcOrd="0" destOrd="0" presId="urn:microsoft.com/office/officeart/2008/layout/VerticalCurvedList"/>
    <dgm:cxn modelId="{806C9691-C260-464F-AA42-70F223035346}" type="presParOf" srcId="{599BCB69-C563-407F-A63A-57C5F00FD769}" destId="{AE392B20-B5AD-4F3E-9F48-9D5EE4CDE980}" srcOrd="5" destOrd="0" presId="urn:microsoft.com/office/officeart/2008/layout/VerticalCurvedList"/>
    <dgm:cxn modelId="{FA17738C-D9F7-4AF7-B14E-1C5F208CEFF2}" type="presParOf" srcId="{599BCB69-C563-407F-A63A-57C5F00FD769}" destId="{116587F7-68C8-49E4-9602-28F72C975D9E}" srcOrd="6" destOrd="0" presId="urn:microsoft.com/office/officeart/2008/layout/VerticalCurvedList"/>
    <dgm:cxn modelId="{443F66BB-C086-4262-A8C7-4D5E210BC373}" type="presParOf" srcId="{116587F7-68C8-49E4-9602-28F72C975D9E}" destId="{79722FCC-F08A-40E9-84F5-A6B9A1369332}" srcOrd="0" destOrd="0" presId="urn:microsoft.com/office/officeart/2008/layout/VerticalCurvedList"/>
    <dgm:cxn modelId="{19AEC0DA-AF8E-477B-AD8E-C1D8E4C12847}" type="presParOf" srcId="{599BCB69-C563-407F-A63A-57C5F00FD769}" destId="{0B10C61D-47E5-460B-AF68-31D6810D639E}" srcOrd="7" destOrd="0" presId="urn:microsoft.com/office/officeart/2008/layout/VerticalCurvedList"/>
    <dgm:cxn modelId="{8649BC8A-B9D7-488A-9F25-AE125422EAF0}" type="presParOf" srcId="{599BCB69-C563-407F-A63A-57C5F00FD769}" destId="{80A1DFBB-CC18-4A6C-8E8F-A18ED66177B0}" srcOrd="8" destOrd="0" presId="urn:microsoft.com/office/officeart/2008/layout/VerticalCurvedList"/>
    <dgm:cxn modelId="{BED29209-863A-4DB6-B22F-C659B5A8BA50}" type="presParOf" srcId="{80A1DFBB-CC18-4A6C-8E8F-A18ED66177B0}" destId="{406C4F17-A336-467F-962E-1323E6428E0E}" srcOrd="0" destOrd="0" presId="urn:microsoft.com/office/officeart/2008/layout/VerticalCurvedList"/>
    <dgm:cxn modelId="{F0CED05E-7121-42C0-9FC6-F069616DF267}" type="presParOf" srcId="{599BCB69-C563-407F-A63A-57C5F00FD769}" destId="{1B9FB9A8-0F55-4600-B416-52C97885333F}" srcOrd="9" destOrd="0" presId="urn:microsoft.com/office/officeart/2008/layout/VerticalCurvedList"/>
    <dgm:cxn modelId="{6EC08E75-7F6D-46E4-8692-79C6CF2F4EAB}" type="presParOf" srcId="{599BCB69-C563-407F-A63A-57C5F00FD769}" destId="{D28D5DC9-480E-496C-8676-4A1F91A2AF7B}" srcOrd="10" destOrd="0" presId="urn:microsoft.com/office/officeart/2008/layout/VerticalCurvedList"/>
    <dgm:cxn modelId="{A4C751DF-A55B-4F82-ABF2-6182DF8DBEA4}" type="presParOf" srcId="{D28D5DC9-480E-496C-8676-4A1F91A2AF7B}" destId="{D001388C-0DE1-46A3-9201-BCE2CDA8B446}" srcOrd="0" destOrd="0" presId="urn:microsoft.com/office/officeart/2008/layout/VerticalCurvedList"/>
    <dgm:cxn modelId="{3866E064-141F-429D-9C43-8333CF56F581}" type="presParOf" srcId="{599BCB69-C563-407F-A63A-57C5F00FD769}" destId="{EA6EC917-56C1-4BF4-841D-B933BDA343A8}" srcOrd="11" destOrd="0" presId="urn:microsoft.com/office/officeart/2008/layout/VerticalCurvedList"/>
    <dgm:cxn modelId="{55A961BE-13B8-4EE4-A0B7-2D1211B2E29C}" type="presParOf" srcId="{599BCB69-C563-407F-A63A-57C5F00FD769}" destId="{E8BF0FCC-1ED1-4DB8-9667-C0D8079424A0}" srcOrd="12" destOrd="0" presId="urn:microsoft.com/office/officeart/2008/layout/VerticalCurvedList"/>
    <dgm:cxn modelId="{74C49327-9669-4095-BA13-769F6B0CB21C}" type="presParOf" srcId="{E8BF0FCC-1ED1-4DB8-9667-C0D8079424A0}" destId="{CA7C5F5D-D5D2-4BA0-831D-8E42F983C7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FA7D5-55DF-4144-9FC8-8CE4A2FAF5D5}">
      <dsp:nvSpPr>
        <dsp:cNvPr id="0" name=""/>
        <dsp:cNvSpPr/>
      </dsp:nvSpPr>
      <dsp:spPr>
        <a:xfrm rot="5400000">
          <a:off x="3734510" y="121290"/>
          <a:ext cx="1853228" cy="16123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Емоційний розвиток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4106221" y="289625"/>
        <a:ext cx="1109806" cy="1275638"/>
      </dsp:txXfrm>
    </dsp:sp>
    <dsp:sp modelId="{CE995C51-3D8E-4A87-9F61-675C3E85C710}">
      <dsp:nvSpPr>
        <dsp:cNvPr id="0" name=""/>
        <dsp:cNvSpPr/>
      </dsp:nvSpPr>
      <dsp:spPr>
        <a:xfrm>
          <a:off x="1564416" y="1905305"/>
          <a:ext cx="1388157" cy="111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</a:rPr>
            <a:t>ГРА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64416" y="1905305"/>
        <a:ext cx="1388157" cy="1111937"/>
      </dsp:txXfrm>
    </dsp:sp>
    <dsp:sp modelId="{E965D461-84B3-4E93-AF10-92D48CDB55A2}">
      <dsp:nvSpPr>
        <dsp:cNvPr id="0" name=""/>
        <dsp:cNvSpPr/>
      </dsp:nvSpPr>
      <dsp:spPr>
        <a:xfrm rot="5400000">
          <a:off x="1993216" y="121290"/>
          <a:ext cx="1853228" cy="16123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096706"/>
                <a:satOff val="-398"/>
                <a:lumOff val="-2000"/>
                <a:alphaOff val="0"/>
                <a:shade val="51000"/>
                <a:satMod val="130000"/>
              </a:schemeClr>
            </a:gs>
            <a:gs pos="80000">
              <a:schemeClr val="accent2">
                <a:hueOff val="2096706"/>
                <a:satOff val="-398"/>
                <a:lumOff val="-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2096706"/>
                <a:satOff val="-398"/>
                <a:lumOff val="-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2096706"/>
              <a:satOff val="-398"/>
              <a:lumOff val="-200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Фізичний</a:t>
          </a:r>
          <a:r>
            <a:rPr lang="uk-UA" sz="1800" b="1" kern="1200" dirty="0" smtClean="0"/>
            <a:t> </a:t>
          </a:r>
          <a:r>
            <a:rPr lang="uk-UA" sz="1800" b="1" kern="1200" dirty="0" smtClean="0">
              <a:solidFill>
                <a:schemeClr val="tx1"/>
              </a:solidFill>
            </a:rPr>
            <a:t>розвиток</a:t>
          </a:r>
          <a:endParaRPr lang="ru-RU" sz="1800" b="1" kern="1200" dirty="0">
            <a:solidFill>
              <a:schemeClr val="tx1"/>
            </a:solidFill>
          </a:endParaRPr>
        </a:p>
      </dsp:txBody>
      <dsp:txXfrm rot="-5400000">
        <a:off x="2364927" y="289625"/>
        <a:ext cx="1109806" cy="1275638"/>
      </dsp:txXfrm>
    </dsp:sp>
    <dsp:sp modelId="{F378A23C-29DB-4218-A93E-5759245BEB35}">
      <dsp:nvSpPr>
        <dsp:cNvPr id="0" name=""/>
        <dsp:cNvSpPr/>
      </dsp:nvSpPr>
      <dsp:spPr>
        <a:xfrm rot="5400000">
          <a:off x="2832116" y="1737732"/>
          <a:ext cx="1853228" cy="16123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193411"/>
                <a:satOff val="-795"/>
                <a:lumOff val="-4000"/>
                <a:alphaOff val="0"/>
                <a:shade val="51000"/>
                <a:satMod val="130000"/>
              </a:schemeClr>
            </a:gs>
            <a:gs pos="80000">
              <a:schemeClr val="accent2">
                <a:hueOff val="4193411"/>
                <a:satOff val="-795"/>
                <a:lumOff val="-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4193411"/>
                <a:satOff val="-795"/>
                <a:lumOff val="-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4193411"/>
              <a:satOff val="-795"/>
              <a:lumOff val="-400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Дошкільна зрілість</a:t>
          </a:r>
          <a:endParaRPr lang="ru-RU" sz="1500" b="1" kern="1200" dirty="0">
            <a:solidFill>
              <a:schemeClr val="tx1"/>
            </a:solidFill>
          </a:endParaRPr>
        </a:p>
      </dsp:txBody>
      <dsp:txXfrm rot="-5400000">
        <a:off x="3203827" y="1906067"/>
        <a:ext cx="1109806" cy="1275638"/>
      </dsp:txXfrm>
    </dsp:sp>
    <dsp:sp modelId="{322BEED5-90A3-4F34-981F-8A41CB6FB556}">
      <dsp:nvSpPr>
        <dsp:cNvPr id="0" name=""/>
        <dsp:cNvSpPr/>
      </dsp:nvSpPr>
      <dsp:spPr>
        <a:xfrm>
          <a:off x="5390704" y="393133"/>
          <a:ext cx="3106487" cy="111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ЗОБРАЖУВАЛЬНА  ДІЯЛЬНІСТЬ</a:t>
          </a:r>
          <a:endParaRPr lang="ru-RU" sz="2800" b="1" kern="1200" dirty="0"/>
        </a:p>
      </dsp:txBody>
      <dsp:txXfrm>
        <a:off x="5390704" y="393133"/>
        <a:ext cx="3106487" cy="1111937"/>
      </dsp:txXfrm>
    </dsp:sp>
    <dsp:sp modelId="{7C25BF34-C8F6-4965-82F4-E040CE54F817}">
      <dsp:nvSpPr>
        <dsp:cNvPr id="0" name=""/>
        <dsp:cNvSpPr/>
      </dsp:nvSpPr>
      <dsp:spPr>
        <a:xfrm rot="5400000">
          <a:off x="4776334" y="1593713"/>
          <a:ext cx="1853228" cy="190034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6290117"/>
                <a:satOff val="-1193"/>
                <a:lumOff val="-5999"/>
                <a:alphaOff val="0"/>
                <a:shade val="51000"/>
                <a:satMod val="130000"/>
              </a:schemeClr>
            </a:gs>
            <a:gs pos="80000">
              <a:schemeClr val="accent2">
                <a:hueOff val="6290117"/>
                <a:satOff val="-1193"/>
                <a:lumOff val="-5999"/>
                <a:alphaOff val="0"/>
                <a:shade val="93000"/>
                <a:satMod val="130000"/>
              </a:schemeClr>
            </a:gs>
            <a:gs pos="100000">
              <a:schemeClr val="accent2">
                <a:hueOff val="6290117"/>
                <a:satOff val="-1193"/>
                <a:lumOff val="-5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6290117"/>
              <a:satOff val="-1193"/>
              <a:lumOff val="-599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Пізнавальний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розвиток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5069499" y="1926144"/>
        <a:ext cx="1266898" cy="1235486"/>
      </dsp:txXfrm>
    </dsp:sp>
    <dsp:sp modelId="{89591F4F-272B-460D-B1F3-EEB818C7D251}">
      <dsp:nvSpPr>
        <dsp:cNvPr id="0" name=""/>
        <dsp:cNvSpPr/>
      </dsp:nvSpPr>
      <dsp:spPr>
        <a:xfrm rot="5400000">
          <a:off x="3734510" y="3267332"/>
          <a:ext cx="1853228" cy="161230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8386823"/>
                <a:satOff val="-1590"/>
                <a:lumOff val="-7999"/>
                <a:alphaOff val="0"/>
                <a:shade val="51000"/>
                <a:satMod val="130000"/>
              </a:schemeClr>
            </a:gs>
            <a:gs pos="80000">
              <a:schemeClr val="accent2">
                <a:hueOff val="8386823"/>
                <a:satOff val="-1590"/>
                <a:lumOff val="-7999"/>
                <a:alphaOff val="0"/>
                <a:shade val="93000"/>
                <a:satMod val="130000"/>
              </a:schemeClr>
            </a:gs>
            <a:gs pos="100000">
              <a:schemeClr val="accent2">
                <a:hueOff val="8386823"/>
                <a:satOff val="-1590"/>
                <a:lumOff val="-7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8386823"/>
              <a:satOff val="-1590"/>
              <a:lumOff val="-799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Соціальний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1"/>
              </a:solidFill>
            </a:rPr>
            <a:t>розвиток</a:t>
          </a:r>
          <a:endParaRPr lang="ru-RU" sz="1500" kern="1200" dirty="0"/>
        </a:p>
      </dsp:txBody>
      <dsp:txXfrm rot="-5400000">
        <a:off x="4106221" y="3435667"/>
        <a:ext cx="1109806" cy="1275638"/>
      </dsp:txXfrm>
    </dsp:sp>
    <dsp:sp modelId="{E849C483-F5C6-4C36-B88C-F7E6268F679F}">
      <dsp:nvSpPr>
        <dsp:cNvPr id="0" name=""/>
        <dsp:cNvSpPr/>
      </dsp:nvSpPr>
      <dsp:spPr>
        <a:xfrm>
          <a:off x="5516204" y="3517517"/>
          <a:ext cx="2068203" cy="1111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МУЗИЧНА</a:t>
          </a:r>
          <a:r>
            <a:rPr lang="uk-UA" sz="2000" b="1" kern="1200" dirty="0" smtClean="0"/>
            <a:t> </a:t>
          </a:r>
          <a:r>
            <a:rPr lang="uk-UA" sz="2800" b="1" kern="1200" dirty="0" smtClean="0"/>
            <a:t>ДІЯЛЬНІСТЬ</a:t>
          </a:r>
          <a:endParaRPr lang="ru-RU" sz="2800" b="1" kern="1200" dirty="0"/>
        </a:p>
      </dsp:txBody>
      <dsp:txXfrm>
        <a:off x="5516204" y="3517517"/>
        <a:ext cx="2068203" cy="1111937"/>
      </dsp:txXfrm>
    </dsp:sp>
    <dsp:sp modelId="{76B040DC-EBCC-44AA-9776-9F76CD535751}">
      <dsp:nvSpPr>
        <dsp:cNvPr id="0" name=""/>
        <dsp:cNvSpPr/>
      </dsp:nvSpPr>
      <dsp:spPr>
        <a:xfrm rot="5400000">
          <a:off x="1607987" y="2917991"/>
          <a:ext cx="1853228" cy="227611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hueOff val="10483529"/>
              <a:satOff val="-1988"/>
              <a:lumOff val="-9999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Комунікативний розвиток</a:t>
          </a:r>
          <a:endParaRPr lang="ru-RU" sz="1600" b="1" kern="1200" dirty="0">
            <a:solidFill>
              <a:schemeClr val="tx1"/>
            </a:solidFill>
          </a:endParaRPr>
        </a:p>
      </dsp:txBody>
      <dsp:txXfrm rot="-5400000">
        <a:off x="1775897" y="3438304"/>
        <a:ext cx="1517408" cy="1235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C884E-31E4-4461-ADC5-3B885AB020BD}">
      <dsp:nvSpPr>
        <dsp:cNvPr id="0" name=""/>
        <dsp:cNvSpPr/>
      </dsp:nvSpPr>
      <dsp:spPr>
        <a:xfrm>
          <a:off x="-6920776" y="-1058156"/>
          <a:ext cx="8236993" cy="8236993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00CF0-BA85-4AE8-9BF5-3EE85B2DD1A9}">
      <dsp:nvSpPr>
        <dsp:cNvPr id="0" name=""/>
        <dsp:cNvSpPr/>
      </dsp:nvSpPr>
      <dsp:spPr>
        <a:xfrm>
          <a:off x="489960" y="322315"/>
          <a:ext cx="7703739" cy="6443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48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можливість самостійного пошуку і відкриття</a:t>
          </a:r>
          <a:r>
            <a:rPr lang="uk-UA" sz="1100" kern="1200" dirty="0" smtClean="0"/>
            <a:t>;</a:t>
          </a:r>
          <a:endParaRPr lang="ru-RU" sz="1100" kern="1200" dirty="0"/>
        </a:p>
      </dsp:txBody>
      <dsp:txXfrm>
        <a:off x="489960" y="322315"/>
        <a:ext cx="7703739" cy="644385"/>
      </dsp:txXfrm>
    </dsp:sp>
    <dsp:sp modelId="{EE677083-5CB5-43C8-8212-875D740303B7}">
      <dsp:nvSpPr>
        <dsp:cNvPr id="0" name=""/>
        <dsp:cNvSpPr/>
      </dsp:nvSpPr>
      <dsp:spPr>
        <a:xfrm>
          <a:off x="87219" y="241766"/>
          <a:ext cx="805481" cy="8054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C1B8BDE-AC1F-4BE2-B698-338BC719E80A}">
      <dsp:nvSpPr>
        <dsp:cNvPr id="0" name=""/>
        <dsp:cNvSpPr/>
      </dsp:nvSpPr>
      <dsp:spPr>
        <a:xfrm>
          <a:off x="1020011" y="1288770"/>
          <a:ext cx="7173688" cy="644385"/>
        </a:xfrm>
        <a:prstGeom prst="rect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481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/>
            <a:t>різноманітність навчальної діяльності;</a:t>
          </a:r>
          <a:endParaRPr lang="ru-RU" sz="2800" b="1" kern="12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020011" y="1288770"/>
        <a:ext cx="7173688" cy="644385"/>
      </dsp:txXfrm>
    </dsp:sp>
    <dsp:sp modelId="{ACC4B73D-78FE-4B43-9924-5443A95941DD}">
      <dsp:nvSpPr>
        <dsp:cNvPr id="0" name=""/>
        <dsp:cNvSpPr/>
      </dsp:nvSpPr>
      <dsp:spPr>
        <a:xfrm>
          <a:off x="617270" y="1208222"/>
          <a:ext cx="805481" cy="8054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E392B20-B5AD-4F3E-9F48-9D5EE4CDE980}">
      <dsp:nvSpPr>
        <dsp:cNvPr id="0" name=""/>
        <dsp:cNvSpPr/>
      </dsp:nvSpPr>
      <dsp:spPr>
        <a:xfrm>
          <a:off x="1262390" y="2040226"/>
          <a:ext cx="6931310" cy="1074383"/>
        </a:xfrm>
        <a:prstGeom prst="rect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481" tIns="50800" rIns="50800" bIns="508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/>
            <a:t>усвідомлення потрібності і важливості навчального матеріалу (для дитини у її наявних потребах, а не для майбутнього навчання у школі);</a:t>
          </a:r>
          <a:endParaRPr lang="ru-RU" sz="2000" b="1" kern="1200" dirty="0" smtClean="0"/>
        </a:p>
        <a:p>
          <a:pPr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262390" y="2040226"/>
        <a:ext cx="6931310" cy="1074383"/>
      </dsp:txXfrm>
    </dsp:sp>
    <dsp:sp modelId="{79722FCC-F08A-40E9-84F5-A6B9A1369332}">
      <dsp:nvSpPr>
        <dsp:cNvPr id="0" name=""/>
        <dsp:cNvSpPr/>
      </dsp:nvSpPr>
      <dsp:spPr>
        <a:xfrm>
          <a:off x="859649" y="2174677"/>
          <a:ext cx="805481" cy="8054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B10C61D-47E5-460B-AF68-31D6810D639E}">
      <dsp:nvSpPr>
        <dsp:cNvPr id="0" name=""/>
        <dsp:cNvSpPr/>
      </dsp:nvSpPr>
      <dsp:spPr>
        <a:xfrm>
          <a:off x="1262390" y="3221069"/>
          <a:ext cx="6931310" cy="644385"/>
        </a:xfrm>
        <a:prstGeom prst="rect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481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адекватне можливостям дитини пізнавальне навантаження   </a:t>
          </a:r>
          <a:endParaRPr lang="ru-RU" sz="2400" kern="1200" dirty="0" smtClean="0"/>
        </a:p>
        <a:p>
          <a:pPr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262390" y="3221069"/>
        <a:ext cx="6931310" cy="644385"/>
      </dsp:txXfrm>
    </dsp:sp>
    <dsp:sp modelId="{406C4F17-A336-467F-962E-1323E6428E0E}">
      <dsp:nvSpPr>
        <dsp:cNvPr id="0" name=""/>
        <dsp:cNvSpPr/>
      </dsp:nvSpPr>
      <dsp:spPr>
        <a:xfrm>
          <a:off x="859649" y="3140520"/>
          <a:ext cx="805481" cy="8054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B9FB9A8-0F55-4600-B416-52C97885333F}">
      <dsp:nvSpPr>
        <dsp:cNvPr id="0" name=""/>
        <dsp:cNvSpPr/>
      </dsp:nvSpPr>
      <dsp:spPr>
        <a:xfrm>
          <a:off x="1020011" y="4080453"/>
          <a:ext cx="7173688" cy="858527"/>
        </a:xfrm>
        <a:prstGeom prst="rect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481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 smtClean="0"/>
            <a:t>яскравість, емоційність процесу навчання і матеріалу;</a:t>
          </a:r>
          <a:endParaRPr lang="ru-RU" sz="2200" b="1" kern="1200" dirty="0" smtClean="0"/>
        </a:p>
      </dsp:txBody>
      <dsp:txXfrm>
        <a:off x="1020011" y="4080453"/>
        <a:ext cx="7173688" cy="858527"/>
      </dsp:txXfrm>
    </dsp:sp>
    <dsp:sp modelId="{D001388C-0DE1-46A3-9201-BCE2CDA8B446}">
      <dsp:nvSpPr>
        <dsp:cNvPr id="0" name=""/>
        <dsp:cNvSpPr/>
      </dsp:nvSpPr>
      <dsp:spPr>
        <a:xfrm>
          <a:off x="617270" y="4106976"/>
          <a:ext cx="805481" cy="8054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A6EC917-56C1-4BF4-841D-B933BDA343A8}">
      <dsp:nvSpPr>
        <dsp:cNvPr id="0" name=""/>
        <dsp:cNvSpPr/>
      </dsp:nvSpPr>
      <dsp:spPr>
        <a:xfrm>
          <a:off x="489960" y="5035686"/>
          <a:ext cx="7703739" cy="880971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114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позитивне оцінювання діяльності дитини, підтримка активності дитини.</a:t>
          </a:r>
          <a:endParaRPr lang="ru-RU" sz="2000" b="1" kern="1200" dirty="0" smtClean="0"/>
        </a:p>
        <a:p>
          <a:pPr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89960" y="5035686"/>
        <a:ext cx="7703739" cy="880971"/>
      </dsp:txXfrm>
    </dsp:sp>
    <dsp:sp modelId="{CA7C5F5D-D5D2-4BA0-831D-8E42F983C79D}">
      <dsp:nvSpPr>
        <dsp:cNvPr id="0" name=""/>
        <dsp:cNvSpPr/>
      </dsp:nvSpPr>
      <dsp:spPr>
        <a:xfrm>
          <a:off x="87219" y="5073431"/>
          <a:ext cx="805481" cy="80548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4DF6-EBDC-4AA7-B681-3052DBEB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9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4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9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4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3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7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0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5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23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5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31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30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57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92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49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9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7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2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3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2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01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0621F51-420D-4EDA-BC8B-3432D836372E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7CF6BB6-637D-4C28-A6B5-C61B620F70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39116" y="1871730"/>
            <a:ext cx="5955344" cy="872341"/>
          </a:xfrm>
        </p:spPr>
        <p:txBody>
          <a:bodyPr/>
          <a:lstStyle/>
          <a:p>
            <a:pPr algn="ctr"/>
            <a:r>
              <a:rPr lang="uk-UA" sz="3400" dirty="0" smtClean="0">
                <a:solidFill>
                  <a:srgbClr val="CC3300"/>
                </a:solidFill>
              </a:rPr>
              <a:t>Дошкільна </a:t>
            </a:r>
            <a:br>
              <a:rPr lang="uk-UA" sz="3400" dirty="0" smtClean="0">
                <a:solidFill>
                  <a:srgbClr val="CC3300"/>
                </a:solidFill>
              </a:rPr>
            </a:br>
            <a:r>
              <a:rPr lang="uk-UA" sz="3400" dirty="0" smtClean="0">
                <a:solidFill>
                  <a:srgbClr val="CC3300"/>
                </a:solidFill>
              </a:rPr>
              <a:t>та початкова освіта </a:t>
            </a:r>
            <a:endParaRPr lang="ru-RU" sz="3400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2742795" y="2880799"/>
            <a:ext cx="6511131" cy="2098760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chemeClr val="tx1"/>
                </a:solidFill>
              </a:rPr>
              <a:t>П</a:t>
            </a:r>
            <a:r>
              <a:rPr lang="uk-UA" sz="2800" b="1" i="1" dirty="0" smtClean="0">
                <a:solidFill>
                  <a:schemeClr val="tx1"/>
                </a:solidFill>
              </a:rPr>
              <a:t>итання підготовки дитини </a:t>
            </a:r>
          </a:p>
          <a:p>
            <a:r>
              <a:rPr lang="uk-UA" sz="2800" b="1" i="1" dirty="0" smtClean="0">
                <a:solidFill>
                  <a:schemeClr val="tx1"/>
                </a:solidFill>
              </a:rPr>
              <a:t>до шкільного життя </a:t>
            </a:r>
          </a:p>
          <a:p>
            <a:r>
              <a:rPr lang="uk-UA" sz="2800" b="1" i="1" dirty="0" smtClean="0">
                <a:solidFill>
                  <a:schemeClr val="tx1"/>
                </a:solidFill>
              </a:rPr>
              <a:t>у світі реформ та концепції </a:t>
            </a:r>
          </a:p>
          <a:p>
            <a:r>
              <a:rPr lang="uk-UA" sz="2800" b="1" i="1" dirty="0" smtClean="0">
                <a:solidFill>
                  <a:schemeClr val="tx1"/>
                </a:solidFill>
              </a:rPr>
              <a:t>«НОВА УКРАЇНСЬКА ШКОЛА»</a:t>
            </a:r>
          </a:p>
          <a:p>
            <a:endParaRPr lang="ru-RU" sz="2800" dirty="0"/>
          </a:p>
        </p:txBody>
      </p:sp>
      <p:sp>
        <p:nvSpPr>
          <p:cNvPr id="4" name="Стрелка вправо 3"/>
          <p:cNvSpPr/>
          <p:nvPr/>
        </p:nvSpPr>
        <p:spPr>
          <a:xfrm rot="19105901">
            <a:off x="1165742" y="2034637"/>
            <a:ext cx="7015968" cy="14217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вектор наступності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sp>
        <p:nvSpPr>
          <p:cNvPr id="5" name="AutoShape 2" descr="Ð ÐµÐ·ÑÐ»ÑÑÐ°Ñ Ð¿Ð¾ÑÑÐºÑ Ð·Ð¾Ð±ÑÐ°Ð¶ÐµÐ½Ñ Ð·Ð° Ð·Ð°Ð¿Ð¸ÑÐ¾Ð¼ &quot;ÐºÐ°ÑÑÐ¸Ð½ÐºÐ¸ Ð´Ð¾ÑÐºÐ¾Ð»ÑÐ½Ð¸ÐºÐ¾Ð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 ÐµÐ·ÑÐ»ÑÑÐ°Ñ Ð¿Ð¾ÑÑÐºÑ Ð·Ð¾Ð±ÑÐ°Ð¶ÐµÐ½Ñ Ð·Ð° Ð·Ð°Ð¿Ð¸ÑÐ¾Ð¼ &quot;ÐºÐ°ÑÑÐ¸Ð½ÐºÐ¸ Ð´Ð¾ÑÐºÐ¾Ð»ÑÐ½Ð¸ÐºÐ¾Ð²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28" y="5668252"/>
            <a:ext cx="1189748" cy="11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78302"/>
            <a:ext cx="1365078" cy="138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5630365"/>
            <a:ext cx="342509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Байєр О.М., 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канд. </a:t>
            </a:r>
            <a:r>
              <a:rPr lang="uk-UA" b="1" i="1" dirty="0" err="1" smtClean="0">
                <a:solidFill>
                  <a:srgbClr val="C00000"/>
                </a:solidFill>
              </a:rPr>
              <a:t>психол</a:t>
            </a:r>
            <a:r>
              <a:rPr lang="uk-UA" b="1" i="1" dirty="0" smtClean="0">
                <a:solidFill>
                  <a:srgbClr val="C00000"/>
                </a:solidFill>
              </a:rPr>
              <a:t>. наук, доцент, завідувачка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КДО   ЗОІППО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 rot="19140000">
            <a:off x="455352" y="1854478"/>
            <a:ext cx="5955344" cy="872341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400" dirty="0" smtClean="0"/>
              <a:t> </a:t>
            </a:r>
            <a:endParaRPr lang="ru-RU" sz="3400" dirty="0"/>
          </a:p>
        </p:txBody>
      </p:sp>
      <p:sp>
        <p:nvSpPr>
          <p:cNvPr id="7" name="Прямоугольник 6"/>
          <p:cNvSpPr/>
          <p:nvPr/>
        </p:nvSpPr>
        <p:spPr>
          <a:xfrm rot="19242685">
            <a:off x="399666" y="864590"/>
            <a:ext cx="2607819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</a:rPr>
              <a:t>НУШ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60648"/>
            <a:ext cx="7128792" cy="59163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uk-UA" dirty="0"/>
          </a:p>
          <a:p>
            <a:pPr marL="0" lvl="0" indent="0">
              <a:buNone/>
            </a:pPr>
            <a:endParaRPr lang="uk-UA" dirty="0" smtClean="0"/>
          </a:p>
          <a:p>
            <a:pPr marL="0" lvl="0" indent="0">
              <a:buNone/>
            </a:pPr>
            <a:endParaRPr lang="ru-RU" dirty="0"/>
          </a:p>
          <a:p>
            <a:r>
              <a:rPr lang="uk-UA" dirty="0" smtClean="0"/>
              <a:t>Умовою </a:t>
            </a:r>
            <a:r>
              <a:rPr lang="uk-UA" dirty="0"/>
              <a:t>розвитку навчальної діяльності у дошкільників є засвоєння не лише знань і умінь але і способи та засоби їх здобуття (Д.Б. Ельконін, В.В. Давидов).</a:t>
            </a:r>
            <a:endParaRPr lang="ru-RU" dirty="0"/>
          </a:p>
          <a:p>
            <a:r>
              <a:rPr lang="uk-UA" i="1" dirty="0">
                <a:solidFill>
                  <a:srgbClr val="C00000"/>
                </a:solidFill>
              </a:rPr>
              <a:t>Найефективніше засвоюються загальні способи дій у проблемно-практичних або проблемно-ігрових ситуаціях в яких практичне (ігрове) завдання постає як уявне, перспективне.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>
          <a:xfrm>
            <a:off x="3531970" y="116632"/>
            <a:ext cx="2242506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332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65126"/>
            <a:ext cx="7488832" cy="1325563"/>
          </a:xfrm>
        </p:spPr>
        <p:txBody>
          <a:bodyPr>
            <a:normAutofit/>
          </a:bodyPr>
          <a:lstStyle/>
          <a:p>
            <a:pPr algn="ctr"/>
            <a:r>
              <a:rPr lang="uk-UA" sz="4800" b="1" i="1" u="sng" dirty="0" smtClean="0">
                <a:solidFill>
                  <a:srgbClr val="C00000"/>
                </a:solidFill>
              </a:rPr>
              <a:t>Давайте розберемось</a:t>
            </a:r>
            <a:r>
              <a:rPr lang="uk-UA" sz="4800" b="1" i="1" dirty="0" smtClean="0">
                <a:solidFill>
                  <a:srgbClr val="C00000"/>
                </a:solidFill>
              </a:rPr>
              <a:t>….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25625"/>
            <a:ext cx="6751662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sz="5400" b="1" i="1" dirty="0" smtClean="0">
                <a:solidFill>
                  <a:srgbClr val="FF3399"/>
                </a:solidFill>
                <a:latin typeface="Bookman Old Style" pitchFamily="18" charset="0"/>
              </a:rPr>
              <a:t>Навчання</a:t>
            </a:r>
          </a:p>
          <a:p>
            <a:pPr>
              <a:buFont typeface="Wingdings" pitchFamily="2" charset="2"/>
              <a:buChar char="ü"/>
            </a:pPr>
            <a:r>
              <a:rPr lang="uk-UA" sz="5400" b="1" i="1" dirty="0" smtClean="0">
                <a:solidFill>
                  <a:srgbClr val="6600FF"/>
                </a:solidFill>
                <a:latin typeface="Bookman Old Style" pitchFamily="18" charset="0"/>
              </a:rPr>
              <a:t>Учіння</a:t>
            </a:r>
          </a:p>
          <a:p>
            <a:pPr>
              <a:buFont typeface="Wingdings" pitchFamily="2" charset="2"/>
              <a:buChar char="ü"/>
            </a:pPr>
            <a:r>
              <a:rPr lang="uk-UA" sz="5400" b="1" i="1" dirty="0" err="1" smtClean="0">
                <a:solidFill>
                  <a:srgbClr val="FF9900"/>
                </a:solidFill>
                <a:latin typeface="Bookman Old Style" pitchFamily="18" charset="0"/>
              </a:rPr>
              <a:t>Научіння</a:t>
            </a:r>
            <a:endParaRPr lang="uk-UA" sz="5400" b="1" i="1" dirty="0" smtClean="0">
              <a:solidFill>
                <a:srgbClr val="FF99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5400" b="1" i="1" dirty="0" err="1" smtClean="0">
                <a:solidFill>
                  <a:srgbClr val="CC00CC"/>
                </a:solidFill>
                <a:latin typeface="Bookman Old Style" pitchFamily="18" charset="0"/>
              </a:rPr>
              <a:t>Научуваність</a:t>
            </a:r>
            <a:endParaRPr lang="uk-UA" sz="5400" b="1" i="1" dirty="0" smtClean="0">
              <a:solidFill>
                <a:srgbClr val="CC00CC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5400" b="1" i="1" dirty="0" smtClean="0">
                <a:solidFill>
                  <a:srgbClr val="008000"/>
                </a:solidFill>
                <a:latin typeface="Bookman Old Style" pitchFamily="18" charset="0"/>
              </a:rPr>
              <a:t>Навчальна діяльність</a:t>
            </a:r>
            <a:endParaRPr lang="ru-RU" sz="5400" b="1" i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65" y="1871569"/>
            <a:ext cx="3240184" cy="464410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7" y="116632"/>
            <a:ext cx="8253606" cy="151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51651"/>
            <a:ext cx="3312368" cy="46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039694" cy="39957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C00CC"/>
                </a:solidFill>
              </a:rPr>
              <a:t>Потенціал розвитку Д О:</a:t>
            </a:r>
            <a:endParaRPr lang="uk-UA" dirty="0">
              <a:solidFill>
                <a:srgbClr val="CC00CC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836712"/>
            <a:ext cx="7632847" cy="5716234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2400" i="1" dirty="0" smtClean="0">
                <a:solidFill>
                  <a:srgbClr val="CC00CC"/>
                </a:solidFill>
              </a:rPr>
              <a:t>Узгодженість підходів та змісту дошкільної та початкової освіти </a:t>
            </a:r>
            <a:r>
              <a:rPr lang="uk-UA" sz="2400" dirty="0" smtClean="0"/>
              <a:t>за </a:t>
            </a:r>
            <a:r>
              <a:rPr lang="uk-UA" sz="2400" dirty="0" err="1" smtClean="0"/>
              <a:t>компетентнісним</a:t>
            </a:r>
            <a:r>
              <a:rPr lang="uk-UA" sz="2400" dirty="0" smtClean="0"/>
              <a:t>, інклюзивним  та іншими підходами;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/>
              <a:t> </a:t>
            </a:r>
            <a:r>
              <a:rPr lang="uk-UA" sz="2400" dirty="0" smtClean="0"/>
              <a:t>Стала, забезпечена науковими здобутками та практичним досвідом система компенсуючої дошкільної освіти, яку необхідно зберегти паралельно з інклюзією (</a:t>
            </a:r>
            <a:r>
              <a:rPr lang="uk-UA" sz="2400" i="1" dirty="0" smtClean="0">
                <a:solidFill>
                  <a:srgbClr val="CC00CC"/>
                </a:solidFill>
              </a:rPr>
              <a:t>досвід Німеччини</a:t>
            </a:r>
            <a:r>
              <a:rPr lang="uk-UA" sz="2400" dirty="0" smtClean="0"/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 smtClean="0"/>
              <a:t>Соціальний капітал </a:t>
            </a:r>
            <a:r>
              <a:rPr lang="uk-UA" sz="2400" dirty="0" err="1" smtClean="0"/>
              <a:t>дошкілля</a:t>
            </a:r>
            <a:r>
              <a:rPr lang="uk-UA" sz="2400" dirty="0" smtClean="0"/>
              <a:t> (тісна співпраця науковців та практиків: </a:t>
            </a:r>
            <a:r>
              <a:rPr lang="uk-UA" sz="2400" i="1" dirty="0" smtClean="0">
                <a:solidFill>
                  <a:srgbClr val="CC00CC"/>
                </a:solidFill>
              </a:rPr>
              <a:t>програмне та методичне забезпечення</a:t>
            </a:r>
            <a:r>
              <a:rPr lang="uk-UA" sz="2400" dirty="0" smtClean="0"/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i="1" dirty="0" smtClean="0"/>
              <a:t>М</a:t>
            </a:r>
            <a:r>
              <a:rPr lang="uk-UA" sz="2400" i="1" dirty="0" smtClean="0">
                <a:solidFill>
                  <a:srgbClr val="CC00CC"/>
                </a:solidFill>
              </a:rPr>
              <a:t>іжнародний досвід</a:t>
            </a:r>
            <a:r>
              <a:rPr lang="uk-UA" sz="2400" dirty="0" smtClean="0">
                <a:solidFill>
                  <a:srgbClr val="CC00CC"/>
                </a:solidFill>
              </a:rPr>
              <a:t> </a:t>
            </a:r>
            <a:r>
              <a:rPr lang="uk-UA" sz="2400" dirty="0" smtClean="0"/>
              <a:t>який вивчається і впроваджується (проекти «Вчимося жити разом», «Садочок – простір дружній до дитини» «Навчання через гру», феномен фінської освіти, тощо.);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2400" dirty="0" smtClean="0"/>
              <a:t>Розуміння місії дошкільної освіти та необхідності змін задля успішного розвитку </a:t>
            </a:r>
            <a:r>
              <a:rPr lang="uk-UA" sz="2400" smtClean="0"/>
              <a:t>дитини («досягнення дошкільної зрілості»).</a:t>
            </a:r>
            <a:endParaRPr lang="uk-UA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uk-UA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75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65127"/>
            <a:ext cx="6967686" cy="831626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CC00CC"/>
                </a:solidFill>
              </a:rPr>
              <a:t>Що потребує змін та підтримки у першу чергу:</a:t>
            </a:r>
            <a:endParaRPr lang="uk-UA" sz="3600" b="1" i="1" dirty="0">
              <a:solidFill>
                <a:srgbClr val="CC00CC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19672" y="1825625"/>
            <a:ext cx="7128792" cy="435133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Соціальний статус та матеріальна підтримка педагога;</a:t>
            </a:r>
          </a:p>
          <a:p>
            <a:r>
              <a:rPr lang="uk-UA" dirty="0" smtClean="0"/>
              <a:t>Підготовка та підвищення кваліфікації фахівців для дошкільної освіти: конкурс (покликання, криза 3-го курсу); фаховість (відповідальність ВНЗ); педагогіка здивування та навчання через гру;</a:t>
            </a:r>
          </a:p>
          <a:p>
            <a:r>
              <a:rPr lang="uk-UA" dirty="0" smtClean="0"/>
              <a:t>Визначення критеріїв якості дошкільної освіти та спрямування діяльності ЗДО на їх поступове досягнення;</a:t>
            </a:r>
          </a:p>
          <a:p>
            <a:r>
              <a:rPr lang="uk-UA" dirty="0" smtClean="0"/>
              <a:t>Інше….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146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979712" y="1772816"/>
            <a:ext cx="6419056" cy="3225800"/>
          </a:xfrm>
        </p:spPr>
        <p:txBody>
          <a:bodyPr/>
          <a:lstStyle/>
          <a:p>
            <a:pPr algn="ctr"/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Дякую </a:t>
            </a:r>
            <a:b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8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3375"/>
            <a:ext cx="8147050" cy="6140450"/>
          </a:xfrm>
        </p:spPr>
        <p:txBody>
          <a:bodyPr/>
          <a:lstStyle/>
          <a:p>
            <a:pPr>
              <a:defRPr/>
            </a:pPr>
            <a:r>
              <a:rPr lang="uk-UA" sz="2800" b="1" dirty="0" smtClean="0">
                <a:latin typeface="Bookman Old Style" pitchFamily="18" charset="0"/>
              </a:rPr>
              <a:t>«Мудрість починається там, де речам дають вірні імена</a:t>
            </a:r>
            <a:r>
              <a:rPr lang="uk-UA" sz="2800" dirty="0" smtClean="0">
                <a:latin typeface="Bookman Old Style" pitchFamily="18" charset="0"/>
              </a:rPr>
              <a:t>»</a:t>
            </a:r>
            <a:endParaRPr lang="ru-RU" sz="2800" b="1" dirty="0" smtClean="0">
              <a:latin typeface="Bookman Old Style" pitchFamily="18" charset="0"/>
            </a:endParaRPr>
          </a:p>
          <a:p>
            <a:pPr marL="0" indent="0" algn="r">
              <a:buFont typeface="Wingdings" pitchFamily="2" charset="2"/>
              <a:buNone/>
              <a:defRPr/>
            </a:pPr>
            <a:r>
              <a:rPr lang="uk-UA" sz="2800" b="1" dirty="0" smtClean="0">
                <a:latin typeface="Bookman Old Style" pitchFamily="18" charset="0"/>
              </a:rPr>
              <a:t>Конфуцій</a:t>
            </a:r>
          </a:p>
          <a:p>
            <a:pPr marL="0" indent="0" algn="r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10243" name="AutoShape 2" descr="Картинки по запросу конфуций цита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44" name="Picture 4" descr="C:\Users\User\Desktop\confuciu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/>
          <a:stretch/>
        </p:blipFill>
        <p:spPr bwMode="auto">
          <a:xfrm>
            <a:off x="155575" y="1939636"/>
            <a:ext cx="8650288" cy="465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720"/>
            <a:ext cx="1691680" cy="119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2057309" y="0"/>
            <a:ext cx="7115175" cy="6858000"/>
          </a:xfrm>
        </p:spPr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140000">
            <a:off x="-346742" y="1082268"/>
            <a:ext cx="4491122" cy="619522"/>
          </a:xfrm>
        </p:spPr>
        <p:txBody>
          <a:bodyPr/>
          <a:lstStyle/>
          <a:p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Підходи до реалізації: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 rot="19140000">
            <a:off x="723881" y="1058259"/>
            <a:ext cx="5038802" cy="241529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Дитина – здобувач освіти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Всебічний розвиток дитини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err="1" smtClean="0"/>
              <a:t>Компетентнісний</a:t>
            </a:r>
            <a:r>
              <a:rPr lang="uk-UA" sz="2800" dirty="0" smtClean="0"/>
              <a:t> підхід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Інклюзивний підхід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Професіоналізм та академічна свобода педагогів</a:t>
            </a:r>
          </a:p>
          <a:p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365104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ДС початкової освіти (2018)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5733256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БК</a:t>
            </a:r>
          </a:p>
          <a:p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ошкільної освіти (2012)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095278">
            <a:off x="1205682" y="2247660"/>
            <a:ext cx="7743968" cy="7555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Державні стандарти: разом до успіху!!!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 rot="19140000">
            <a:off x="-212816" y="721791"/>
            <a:ext cx="3392204" cy="619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Державні стандарти і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5"/>
          <p:cNvSpPr>
            <a:spLocks noGrp="1"/>
          </p:cNvSpPr>
          <p:nvPr>
            <p:ph type="body" sz="half" idx="2"/>
          </p:nvPr>
        </p:nvSpPr>
        <p:spPr>
          <a:xfrm rot="19140000">
            <a:off x="3095698" y="2544785"/>
            <a:ext cx="6076142" cy="267430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uk-UA" sz="2800" dirty="0" err="1" smtClean="0"/>
              <a:t>Дитиноцентризм</a:t>
            </a:r>
            <a:endParaRPr lang="uk-UA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Досягнення «дошкільної зрілості» дитини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Цілісний розвиток дитини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err="1" smtClean="0"/>
              <a:t>Компетентнісний</a:t>
            </a:r>
            <a:r>
              <a:rPr lang="uk-UA" sz="2800" dirty="0" smtClean="0"/>
              <a:t> підхід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Інклюзивний підхід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uk-UA" sz="2800" dirty="0" smtClean="0"/>
              <a:t>Професіоналізм та академічна свобода педагогів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696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9115232">
            <a:off x="-128626" y="995431"/>
            <a:ext cx="3137968" cy="5615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179512" y="436510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ДС</a:t>
            </a:r>
          </a:p>
          <a:p>
            <a:r>
              <a:rPr lang="uk-UA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очаткової світи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842337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БК</a:t>
            </a:r>
          </a:p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дошкільної освіти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095278">
            <a:off x="1205682" y="2247660"/>
            <a:ext cx="7743968" cy="75556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Державні стандарти: разом до успіху!!!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 rot="19140000">
            <a:off x="3763862" y="2603020"/>
            <a:ext cx="5038802" cy="2905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itchFamily="2" charset="2"/>
              <a:buChar char="ü"/>
            </a:pPr>
            <a:r>
              <a:rPr lang="uk-UA" sz="2800" dirty="0" smtClean="0">
                <a:solidFill>
                  <a:srgbClr val="C00000"/>
                </a:solidFill>
              </a:rPr>
              <a:t>Компетентності дошкільника: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400" dirty="0"/>
              <a:t> </a:t>
            </a:r>
            <a:r>
              <a:rPr lang="uk-UA" sz="1800" i="1" dirty="0" err="1" smtClean="0">
                <a:solidFill>
                  <a:schemeClr val="tx1"/>
                </a:solidFill>
              </a:rPr>
              <a:t>здоров’я-збережувальна</a:t>
            </a:r>
            <a:r>
              <a:rPr lang="uk-UA" sz="1800" i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особистісно-оцінна;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родинно-побутова;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соціально-комунікативна;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природничо-екологічна;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художньо-продуктивна;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>
                <a:solidFill>
                  <a:schemeClr val="tx1"/>
                </a:solidFill>
              </a:rPr>
              <a:t>і</a:t>
            </a:r>
            <a:r>
              <a:rPr lang="uk-UA" sz="1800" i="1" dirty="0" smtClean="0">
                <a:solidFill>
                  <a:schemeClr val="tx1"/>
                </a:solidFill>
              </a:rPr>
              <a:t>грова;   мовна;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сенсорно-пізнавальна; математична; 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конструктивно-будівельна.    (</a:t>
            </a:r>
            <a:r>
              <a:rPr lang="uk-UA" sz="1800" i="1" dirty="0" smtClean="0">
                <a:solidFill>
                  <a:schemeClr val="tx1"/>
                </a:solidFill>
                <a:latin typeface="Calibri"/>
                <a:cs typeface="Calibri"/>
              </a:rPr>
              <a:t>˃ 11</a:t>
            </a:r>
            <a:r>
              <a:rPr lang="uk-UA" sz="1800" i="1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 rot="19140000">
            <a:off x="583581" y="1071653"/>
            <a:ext cx="4353402" cy="2905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400" dirty="0" smtClean="0"/>
              <a:t> </a:t>
            </a:r>
            <a:r>
              <a:rPr lang="uk-UA" sz="1800" i="1" dirty="0" smtClean="0">
                <a:solidFill>
                  <a:schemeClr val="tx1"/>
                </a:solidFill>
              </a:rPr>
              <a:t>мовленнєво-комунікативна;</a:t>
            </a:r>
            <a:endParaRPr lang="uk-UA" sz="1800" i="1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>
                <a:solidFill>
                  <a:schemeClr val="tx1"/>
                </a:solidFill>
              </a:rPr>
              <a:t>м</a:t>
            </a:r>
            <a:r>
              <a:rPr lang="uk-UA" sz="1800" i="1" dirty="0" smtClean="0">
                <a:solidFill>
                  <a:schemeClr val="tx1"/>
                </a:solidFill>
              </a:rPr>
              <a:t>атематична;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Інформаційна;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технологічна;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природничо-екологічна;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>
                <a:solidFill>
                  <a:schemeClr val="tx1"/>
                </a:solidFill>
              </a:rPr>
              <a:t>ф</a:t>
            </a:r>
            <a:r>
              <a:rPr lang="uk-UA" sz="1800" i="1" dirty="0" smtClean="0">
                <a:solidFill>
                  <a:schemeClr val="tx1"/>
                </a:solidFill>
              </a:rPr>
              <a:t>ізична і здоров</a:t>
            </a:r>
            <a:r>
              <a:rPr lang="en-US" sz="1800" i="1" dirty="0" smtClean="0">
                <a:solidFill>
                  <a:schemeClr val="tx1"/>
                </a:solidFill>
              </a:rPr>
              <a:t>’</a:t>
            </a:r>
            <a:r>
              <a:rPr lang="uk-UA" sz="1800" i="1" dirty="0" err="1" smtClean="0">
                <a:solidFill>
                  <a:schemeClr val="tx1"/>
                </a:solidFill>
              </a:rPr>
              <a:t>язбережувальна</a:t>
            </a:r>
            <a:r>
              <a:rPr lang="uk-UA" sz="1800" i="1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>
                <a:solidFill>
                  <a:schemeClr val="tx1"/>
                </a:solidFill>
              </a:rPr>
              <a:t>с</a:t>
            </a:r>
            <a:r>
              <a:rPr lang="uk-UA" sz="1800" i="1" dirty="0" smtClean="0">
                <a:solidFill>
                  <a:schemeClr val="tx1"/>
                </a:solidFill>
              </a:rPr>
              <a:t>оціальна і культурна;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>
                <a:solidFill>
                  <a:schemeClr val="tx1"/>
                </a:solidFill>
              </a:rPr>
              <a:t>г</a:t>
            </a:r>
            <a:r>
              <a:rPr lang="uk-UA" sz="1800" i="1" dirty="0" smtClean="0">
                <a:solidFill>
                  <a:schemeClr val="tx1"/>
                </a:solidFill>
              </a:rPr>
              <a:t>ромадянська та історична;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1800" i="1" dirty="0" smtClean="0">
                <a:solidFill>
                  <a:schemeClr val="tx1"/>
                </a:solidFill>
              </a:rPr>
              <a:t>мистецька.</a:t>
            </a: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endParaRPr lang="uk-UA" sz="1800" i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endParaRPr lang="uk-UA" sz="1800" i="1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Font typeface="Courier New" pitchFamily="49" charset="0"/>
              <a:buChar char="o"/>
            </a:pPr>
            <a:endParaRPr lang="uk-UA" sz="1800" i="1" dirty="0" smtClean="0">
              <a:solidFill>
                <a:schemeClr val="tx1"/>
              </a:solidFill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 rot="19140000">
            <a:off x="-251606" y="1129414"/>
            <a:ext cx="3266542" cy="3542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Franklin Gothic Book" pitchFamily="34" charset="0"/>
                <a:cs typeface="Times New Roman" pitchFamily="18" charset="0"/>
              </a:rPr>
              <a:t>Компетентності учня</a:t>
            </a:r>
            <a:endParaRPr lang="ru-RU" sz="2000" b="1" dirty="0">
              <a:solidFill>
                <a:srgbClr val="C00000"/>
              </a:solidFill>
              <a:latin typeface="Franklin Gothic Book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92687">
            <a:off x="6186757" y="5115504"/>
            <a:ext cx="26939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Текст 5"/>
          <p:cNvSpPr txBox="1">
            <a:spLocks/>
          </p:cNvSpPr>
          <p:nvPr/>
        </p:nvSpPr>
        <p:spPr>
          <a:xfrm rot="19140000">
            <a:off x="6532968" y="5516846"/>
            <a:ext cx="2597583" cy="424284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uk-UA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Навчання через гру !!! </a:t>
            </a:r>
          </a:p>
          <a:p>
            <a:pPr algn="ctr"/>
            <a:endParaRPr lang="ru-RU" sz="2400" dirty="0"/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4287620" y="441126"/>
            <a:ext cx="2597583" cy="424284"/>
          </a:xfr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Навчання через гру !!! 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432048"/>
          </a:xfrm>
        </p:spPr>
        <p:txBody>
          <a:bodyPr/>
          <a:lstStyle/>
          <a:p>
            <a:pPr algn="ctr"/>
            <a:r>
              <a:rPr lang="uk-UA" sz="2400" b="1" dirty="0" smtClean="0">
                <a:latin typeface="Bookman Old Style" pitchFamily="18" charset="0"/>
              </a:rPr>
              <a:t>«Дошкільна зрілість» за БКДО</a:t>
            </a:r>
            <a:endParaRPr lang="ru-RU" dirty="0">
              <a:latin typeface="Bookman Old Style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045687"/>
              </p:ext>
            </p:extLst>
          </p:nvPr>
        </p:nvGraphicFramePr>
        <p:xfrm>
          <a:off x="395288" y="1523694"/>
          <a:ext cx="8497192" cy="500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692696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400" dirty="0"/>
              <a:t>(сумарний кінцевий показник набутих дитиною </a:t>
            </a:r>
            <a:r>
              <a:rPr lang="uk-UA" altLang="ru-RU" sz="2400" dirty="0" err="1" smtClean="0"/>
              <a:t>компетентностей</a:t>
            </a:r>
            <a:r>
              <a:rPr lang="uk-UA" altLang="ru-RU" sz="2400" dirty="0" smtClean="0"/>
              <a:t> </a:t>
            </a:r>
            <a:r>
              <a:rPr lang="uk-UA" altLang="ru-RU" sz="2400" dirty="0"/>
              <a:t>перед її вступом до </a:t>
            </a:r>
            <a:r>
              <a:rPr lang="uk-UA" altLang="ru-RU" sz="2400" dirty="0" smtClean="0"/>
              <a:t>школи за напрямами)</a:t>
            </a:r>
          </a:p>
        </p:txBody>
      </p:sp>
    </p:spTree>
    <p:extLst>
      <p:ext uri="{BB962C8B-B14F-4D97-AF65-F5344CB8AC3E}">
        <p14:creationId xmlns:p14="http://schemas.microsoft.com/office/powerpoint/2010/main" val="7489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7397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latin typeface="+mn-lt"/>
              </a:rPr>
              <a:t>СУМАРНИЙ «ПОРТРЕТ» ПЕРШОКЛАСНИКА</a:t>
            </a:r>
            <a:r>
              <a:rPr lang="uk-UA" sz="2400" dirty="0" smtClean="0">
                <a:latin typeface="+mn-lt"/>
              </a:rPr>
              <a:t>,</a:t>
            </a:r>
            <a:r>
              <a:rPr lang="uk-UA" sz="2400" b="1" dirty="0">
                <a:latin typeface="+mn-lt"/>
              </a:rPr>
              <a:t> </a:t>
            </a:r>
            <a:r>
              <a:rPr lang="uk-UA" sz="2400" b="1" dirty="0" smtClean="0">
                <a:latin typeface="+mn-lt"/>
              </a:rPr>
              <a:t/>
            </a:r>
            <a:br>
              <a:rPr lang="uk-UA" sz="2400" b="1" dirty="0" smtClean="0">
                <a:latin typeface="+mn-lt"/>
              </a:rPr>
            </a:br>
            <a:r>
              <a:rPr lang="uk-UA" sz="2400" b="1" dirty="0" smtClean="0">
                <a:latin typeface="+mn-lt"/>
              </a:rPr>
              <a:t>НЕ ГОТОВОГО до ШКОЛИ</a:t>
            </a:r>
            <a:r>
              <a:rPr lang="uk-UA" sz="2400" dirty="0" smtClean="0">
                <a:latin typeface="+mn-lt"/>
              </a:rPr>
              <a:t>:</a:t>
            </a:r>
            <a:endParaRPr lang="uk-UA" sz="2400" dirty="0">
              <a:latin typeface="+mn-lt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713"/>
            <a:ext cx="6192688" cy="5806976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надмірна грайливість;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недостатня самостійність;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імпульсивність, безконтрольність поведінки, гіперактивність;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невміння спілкуватися з однолітками;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труднощі контактів з незнайомими дорослими (стійке небажання контактувати) або, навпаки, нерозуміння свого статусу;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невміння зосередитися на завданні, труднощі сприйняття словесної чи іншої інструкції;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uk-UA" sz="2400" b="0" dirty="0" smtClean="0">
                <a:latin typeface="Times New Roman" pitchFamily="18" charset="0"/>
                <a:cs typeface="Times New Roman" pitchFamily="18" charset="0"/>
              </a:rPr>
              <a:t>низький рівень знань про навколишній світ, невміння зробити узагальнення, класифікувати, виділити подібність, відмінність</a:t>
            </a:r>
          </a:p>
        </p:txBody>
      </p:sp>
      <p:pic>
        <p:nvPicPr>
          <p:cNvPr id="1536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contrast="72000"/>
          </a:blip>
          <a:srcRect/>
          <a:stretch>
            <a:fillRect/>
          </a:stretch>
        </p:blipFill>
        <p:spPr>
          <a:xfrm>
            <a:off x="6732240" y="4581128"/>
            <a:ext cx="2082449" cy="2117874"/>
          </a:xfr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868144" y="980728"/>
            <a:ext cx="936104" cy="5400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8264" y="1196752"/>
            <a:ext cx="2088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дослідження лабораторії психології дошкільника Інституту психології </a:t>
            </a:r>
          </a:p>
          <a:p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ім. Г.С. Костюка НАПН України</a:t>
            </a:r>
            <a:endParaRPr lang="uk-UA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5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344816" cy="1152129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Психологічні закономірності розвитку гри дошкільника: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96752"/>
            <a:ext cx="7200800" cy="498021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Ранній вік (від 1 до 3-х років): 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предметна діяльність, відкриття і засвоєння функції предмету у співпраці з дорослими (як соціальна умова розвитку дитини);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маніпулювання та ігри з предметами, іграшками. Гра «поряд» (діти грають не разом, окремо); </a:t>
            </a:r>
          </a:p>
          <a:p>
            <a:pPr>
              <a:buFont typeface="Wingdings" pitchFamily="2" charset="2"/>
              <a:buChar char="ü"/>
            </a:pPr>
            <a:r>
              <a:rPr lang="uk-UA" dirty="0"/>
              <a:t>у</a:t>
            </a:r>
            <a:r>
              <a:rPr lang="uk-UA" dirty="0" smtClean="0"/>
              <a:t> нормі з'являється почуття власності (дитині важко поділитись іграшкою, виникає спонтанне бажання привласнювати іграшки інших дітей).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1988841"/>
            <a:ext cx="163908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58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47664" y="476672"/>
            <a:ext cx="6967686" cy="5700291"/>
          </a:xfrm>
        </p:spPr>
        <p:txBody>
          <a:bodyPr/>
          <a:lstStyle/>
          <a:p>
            <a:pPr algn="ctr"/>
            <a:r>
              <a:rPr lang="uk-UA" u="sng" dirty="0" smtClean="0"/>
              <a:t>Дошкільний вік (від 4 до 6-7 років) 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З'являється рольова гра з іграшками;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Діти починають грати разом, з'являються партнери;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Знання про навколишній світ збагачують гру, з'являється сюжет;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Сюжетно-рольова гра ускладнюється, стає більш соціальною, сприяє опануванню відносинами між дітьми.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Гра охоплює і відтворює всі сфери розвитку дитини (фізичну, соціальну, емоційну, пізнавальну)</a:t>
            </a:r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lum bright="-12000" contrast="54000"/>
          </a:blip>
          <a:srcRect/>
          <a:stretch>
            <a:fillRect/>
          </a:stretch>
        </p:blipFill>
        <p:spPr bwMode="auto">
          <a:xfrm flipH="1">
            <a:off x="102734" y="2060848"/>
            <a:ext cx="1385888" cy="1674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0263587"/>
              </p:ext>
            </p:extLst>
          </p:nvPr>
        </p:nvGraphicFramePr>
        <p:xfrm>
          <a:off x="755576" y="548680"/>
          <a:ext cx="82809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lum contrast="36000"/>
          </a:blip>
          <a:srcRect/>
          <a:stretch>
            <a:fillRect/>
          </a:stretch>
        </p:blipFill>
        <p:spPr>
          <a:xfrm>
            <a:off x="1" y="2492896"/>
            <a:ext cx="1547664" cy="1441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Інтерес до навчання у дітей виникає за таких умов: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1605</TotalTime>
  <Words>742</Words>
  <Application>Microsoft Office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Courier New</vt:lpstr>
      <vt:lpstr>Franklin Gothic Book</vt:lpstr>
      <vt:lpstr>Franklin Gothic Medium</vt:lpstr>
      <vt:lpstr>Times New Roman</vt:lpstr>
      <vt:lpstr>Tunga</vt:lpstr>
      <vt:lpstr>Wingdings</vt:lpstr>
      <vt:lpstr>Углы</vt:lpstr>
      <vt:lpstr>Office Theme</vt:lpstr>
      <vt:lpstr>1_Office Theme</vt:lpstr>
      <vt:lpstr>Дошкільна  та початкова освіта </vt:lpstr>
      <vt:lpstr>PowerPoint Presentation</vt:lpstr>
      <vt:lpstr>Підходи до реалізації:</vt:lpstr>
      <vt:lpstr>PowerPoint Presentation</vt:lpstr>
      <vt:lpstr>«Дошкільна зрілість» за БКДО</vt:lpstr>
      <vt:lpstr>СУМАРНИЙ «ПОРТРЕТ» ПЕРШОКЛАСНИКА,  НЕ ГОТОВОГО до ШКОЛИ:</vt:lpstr>
      <vt:lpstr>Психологічні закономірності розвитку гри дошкільника:</vt:lpstr>
      <vt:lpstr>PowerPoint Presentation</vt:lpstr>
      <vt:lpstr>PowerPoint Presentation</vt:lpstr>
      <vt:lpstr>PowerPoint Presentation</vt:lpstr>
      <vt:lpstr>Давайте розберемось….</vt:lpstr>
      <vt:lpstr>PowerPoint Presentation</vt:lpstr>
      <vt:lpstr>Потенціал розвитку Д О:</vt:lpstr>
      <vt:lpstr>Що потребує змін та підтримки у першу чергу: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Дошкільна та початкова освіта –  вектор наступності</dc:title>
  <dc:creator>User</dc:creator>
  <cp:lastModifiedBy>зал колегии</cp:lastModifiedBy>
  <cp:revision>71</cp:revision>
  <dcterms:created xsi:type="dcterms:W3CDTF">2018-09-18T05:48:06Z</dcterms:created>
  <dcterms:modified xsi:type="dcterms:W3CDTF">2019-12-13T11:49:36Z</dcterms:modified>
</cp:coreProperties>
</file>