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1" r:id="rId29"/>
    <p:sldId id="284" r:id="rId30"/>
    <p:sldId id="285" r:id="rId31"/>
    <p:sldId id="286" r:id="rId32"/>
    <p:sldId id="287" r:id="rId33"/>
    <p:sldId id="293" r:id="rId34"/>
    <p:sldId id="294" r:id="rId35"/>
    <p:sldId id="295" r:id="rId36"/>
    <p:sldId id="292" r:id="rId37"/>
    <p:sldId id="288" r:id="rId38"/>
    <p:sldId id="289" r:id="rId39"/>
    <p:sldId id="290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0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2912F-3037-4FAE-B41A-5D9EC28CED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F5985-CF95-4529-AB5F-B7704DC4324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ПОРТФОЛІО та КВАЛІМЕТРІЯ</a:t>
          </a:r>
          <a:endParaRPr lang="ru-RU" dirty="0"/>
        </a:p>
      </dgm:t>
    </dgm:pt>
    <dgm:pt modelId="{B87D5B90-93EF-4457-8C5C-A0C8063F9826}" type="parTrans" cxnId="{AE690590-8DE8-4FFD-8E7E-6DC8B6A29314}">
      <dgm:prSet/>
      <dgm:spPr/>
      <dgm:t>
        <a:bodyPr/>
        <a:lstStyle/>
        <a:p>
          <a:endParaRPr lang="ru-RU"/>
        </a:p>
      </dgm:t>
    </dgm:pt>
    <dgm:pt modelId="{0F57BF0C-38A6-421D-BB20-486E428862DA}" type="sibTrans" cxnId="{AE690590-8DE8-4FFD-8E7E-6DC8B6A29314}">
      <dgm:prSet/>
      <dgm:spPr/>
      <dgm:t>
        <a:bodyPr/>
        <a:lstStyle/>
        <a:p>
          <a:endParaRPr lang="ru-RU"/>
        </a:p>
      </dgm:t>
    </dgm:pt>
    <dgm:pt modelId="{DDCCBADF-9E19-4DD8-BF12-4E4D454915E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dirty="0" smtClean="0"/>
            <a:t>ДОБРОВІЛЬНА</a:t>
          </a:r>
          <a:br>
            <a:rPr lang="uk-UA" sz="3200" dirty="0" smtClean="0"/>
          </a:br>
          <a:r>
            <a:rPr lang="uk-UA" sz="2800" dirty="0" smtClean="0"/>
            <a:t>спеціалісти ІІ та І категорії</a:t>
          </a:r>
          <a:endParaRPr lang="ru-RU" sz="2800" dirty="0"/>
        </a:p>
      </dgm:t>
    </dgm:pt>
    <dgm:pt modelId="{FFF38929-55E2-4171-A859-B85D5982EDF0}" type="parTrans" cxnId="{97C00DB9-E1C7-4DAA-BCAB-D81D08F9A868}">
      <dgm:prSet/>
      <dgm:spPr/>
      <dgm:t>
        <a:bodyPr/>
        <a:lstStyle/>
        <a:p>
          <a:endParaRPr lang="ru-RU"/>
        </a:p>
      </dgm:t>
    </dgm:pt>
    <dgm:pt modelId="{40CC8A3E-56C6-4948-B3A8-B47118AEC0B3}" type="sibTrans" cxnId="{97C00DB9-E1C7-4DAA-BCAB-D81D08F9A868}">
      <dgm:prSet/>
      <dgm:spPr/>
      <dgm:t>
        <a:bodyPr/>
        <a:lstStyle/>
        <a:p>
          <a:endParaRPr lang="ru-RU"/>
        </a:p>
      </dgm:t>
    </dgm:pt>
    <dgm:pt modelId="{3913B26A-1CA8-47A9-AA73-290EE4B8A1D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dirty="0" smtClean="0"/>
            <a:t>ОБОВ’ЯЗКОВА  </a:t>
          </a:r>
          <a:br>
            <a:rPr lang="uk-UA" sz="3200" dirty="0" smtClean="0"/>
          </a:br>
          <a:r>
            <a:rPr lang="uk-UA" sz="2800" dirty="0" smtClean="0"/>
            <a:t>для вчителів вищої категорії та тих що мають звання</a:t>
          </a:r>
          <a:endParaRPr lang="ru-RU" sz="2800" dirty="0"/>
        </a:p>
      </dgm:t>
    </dgm:pt>
    <dgm:pt modelId="{C0F3C100-AFB3-44C9-834E-6AE6B4BD29EF}" type="parTrans" cxnId="{2B5FC189-0408-417F-8952-5AFB303239AE}">
      <dgm:prSet/>
      <dgm:spPr/>
      <dgm:t>
        <a:bodyPr/>
        <a:lstStyle/>
        <a:p>
          <a:endParaRPr lang="ru-RU"/>
        </a:p>
      </dgm:t>
    </dgm:pt>
    <dgm:pt modelId="{4386DD69-C77F-4BD5-8197-C3E78231FF47}" type="sibTrans" cxnId="{2B5FC189-0408-417F-8952-5AFB303239AE}">
      <dgm:prSet/>
      <dgm:spPr/>
      <dgm:t>
        <a:bodyPr/>
        <a:lstStyle/>
        <a:p>
          <a:endParaRPr lang="ru-RU"/>
        </a:p>
      </dgm:t>
    </dgm:pt>
    <dgm:pt modelId="{FA5B05C4-33B2-4055-962D-8E54ECB2F7F0}" type="pres">
      <dgm:prSet presAssocID="{0262912F-3037-4FAE-B41A-5D9EC28CED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387CA6-562A-4D55-AC71-F17CB2F96DC5}" type="pres">
      <dgm:prSet presAssocID="{7D0F5985-CF95-4529-AB5F-B7704DC4324A}" presName="hierRoot1" presStyleCnt="0">
        <dgm:presLayoutVars>
          <dgm:hierBranch val="init"/>
        </dgm:presLayoutVars>
      </dgm:prSet>
      <dgm:spPr/>
    </dgm:pt>
    <dgm:pt modelId="{8E47BBEE-0141-440B-AF66-7B4A329711BF}" type="pres">
      <dgm:prSet presAssocID="{7D0F5985-CF95-4529-AB5F-B7704DC4324A}" presName="rootComposite1" presStyleCnt="0"/>
      <dgm:spPr/>
    </dgm:pt>
    <dgm:pt modelId="{7DB8C94B-B286-4623-B212-3923F661CCF4}" type="pres">
      <dgm:prSet presAssocID="{7D0F5985-CF95-4529-AB5F-B7704DC4324A}" presName="rootText1" presStyleLbl="node0" presStyleIdx="0" presStyleCnt="1" custLinFactNeighborY="14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06E9E35-1252-431D-BDD7-74169C5D96A4}" type="pres">
      <dgm:prSet presAssocID="{7D0F5985-CF95-4529-AB5F-B7704DC4324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98771F-2B63-416B-8355-C91B57165947}" type="pres">
      <dgm:prSet presAssocID="{7D0F5985-CF95-4529-AB5F-B7704DC4324A}" presName="hierChild2" presStyleCnt="0"/>
      <dgm:spPr/>
    </dgm:pt>
    <dgm:pt modelId="{4452D774-04CD-4B57-9940-847E4C59D3D2}" type="pres">
      <dgm:prSet presAssocID="{FFF38929-55E2-4171-A859-B85D5982EDF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A72756C-6883-4AC5-AD25-ABC1EAE4D85F}" type="pres">
      <dgm:prSet presAssocID="{DDCCBADF-9E19-4DD8-BF12-4E4D454915E8}" presName="hierRoot2" presStyleCnt="0">
        <dgm:presLayoutVars>
          <dgm:hierBranch val="init"/>
        </dgm:presLayoutVars>
      </dgm:prSet>
      <dgm:spPr/>
    </dgm:pt>
    <dgm:pt modelId="{A08A8924-0BEE-4429-ACA6-134C838C677B}" type="pres">
      <dgm:prSet presAssocID="{DDCCBADF-9E19-4DD8-BF12-4E4D454915E8}" presName="rootComposite" presStyleCnt="0"/>
      <dgm:spPr/>
    </dgm:pt>
    <dgm:pt modelId="{4CEDC2CD-4AF0-47DF-AE2A-B5659776A3E2}" type="pres">
      <dgm:prSet presAssocID="{DDCCBADF-9E19-4DD8-BF12-4E4D454915E8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C4D55EB-5158-4D17-AFD4-27B3B5AF4445}" type="pres">
      <dgm:prSet presAssocID="{DDCCBADF-9E19-4DD8-BF12-4E4D454915E8}" presName="rootConnector" presStyleLbl="node2" presStyleIdx="0" presStyleCnt="2"/>
      <dgm:spPr/>
      <dgm:t>
        <a:bodyPr/>
        <a:lstStyle/>
        <a:p>
          <a:endParaRPr lang="ru-RU"/>
        </a:p>
      </dgm:t>
    </dgm:pt>
    <dgm:pt modelId="{BD0F4083-CE9B-4A9E-AEC7-ABAA770E6AA4}" type="pres">
      <dgm:prSet presAssocID="{DDCCBADF-9E19-4DD8-BF12-4E4D454915E8}" presName="hierChild4" presStyleCnt="0"/>
      <dgm:spPr/>
    </dgm:pt>
    <dgm:pt modelId="{B893DFD7-81E0-4691-896E-28E016B94DA7}" type="pres">
      <dgm:prSet presAssocID="{DDCCBADF-9E19-4DD8-BF12-4E4D454915E8}" presName="hierChild5" presStyleCnt="0"/>
      <dgm:spPr/>
    </dgm:pt>
    <dgm:pt modelId="{D401DD8E-DD08-48E3-BC01-7745B0C40C79}" type="pres">
      <dgm:prSet presAssocID="{C0F3C100-AFB3-44C9-834E-6AE6B4BD2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A007DAD-9145-40C3-B246-18DC2744EE98}" type="pres">
      <dgm:prSet presAssocID="{3913B26A-1CA8-47A9-AA73-290EE4B8A1D9}" presName="hierRoot2" presStyleCnt="0">
        <dgm:presLayoutVars>
          <dgm:hierBranch val="init"/>
        </dgm:presLayoutVars>
      </dgm:prSet>
      <dgm:spPr/>
    </dgm:pt>
    <dgm:pt modelId="{A379BDC7-7B96-41B7-AB2A-6A7B2F0EB46D}" type="pres">
      <dgm:prSet presAssocID="{3913B26A-1CA8-47A9-AA73-290EE4B8A1D9}" presName="rootComposite" presStyleCnt="0"/>
      <dgm:spPr/>
    </dgm:pt>
    <dgm:pt modelId="{997AC0DC-F153-44E9-860A-CC1D04A7A006}" type="pres">
      <dgm:prSet presAssocID="{3913B26A-1CA8-47A9-AA73-290EE4B8A1D9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E36CB8-CEDB-4AF0-9A42-A2E13CF31725}" type="pres">
      <dgm:prSet presAssocID="{3913B26A-1CA8-47A9-AA73-290EE4B8A1D9}" presName="rootConnector" presStyleLbl="node2" presStyleIdx="1" presStyleCnt="2"/>
      <dgm:spPr/>
      <dgm:t>
        <a:bodyPr/>
        <a:lstStyle/>
        <a:p>
          <a:endParaRPr lang="ru-RU"/>
        </a:p>
      </dgm:t>
    </dgm:pt>
    <dgm:pt modelId="{2AF2E8CA-4D16-482E-842C-2D3593744512}" type="pres">
      <dgm:prSet presAssocID="{3913B26A-1CA8-47A9-AA73-290EE4B8A1D9}" presName="hierChild4" presStyleCnt="0"/>
      <dgm:spPr/>
    </dgm:pt>
    <dgm:pt modelId="{2F07E881-B107-4733-A193-BDE15FC6DC9C}" type="pres">
      <dgm:prSet presAssocID="{3913B26A-1CA8-47A9-AA73-290EE4B8A1D9}" presName="hierChild5" presStyleCnt="0"/>
      <dgm:spPr/>
    </dgm:pt>
    <dgm:pt modelId="{EAF99251-0C24-4BCD-97CD-0D3CC20E79C2}" type="pres">
      <dgm:prSet presAssocID="{7D0F5985-CF95-4529-AB5F-B7704DC4324A}" presName="hierChild3" presStyleCnt="0"/>
      <dgm:spPr/>
    </dgm:pt>
  </dgm:ptLst>
  <dgm:cxnLst>
    <dgm:cxn modelId="{2B5FC189-0408-417F-8952-5AFB303239AE}" srcId="{7D0F5985-CF95-4529-AB5F-B7704DC4324A}" destId="{3913B26A-1CA8-47A9-AA73-290EE4B8A1D9}" srcOrd="1" destOrd="0" parTransId="{C0F3C100-AFB3-44C9-834E-6AE6B4BD29EF}" sibTransId="{4386DD69-C77F-4BD5-8197-C3E78231FF47}"/>
    <dgm:cxn modelId="{032D7D3B-DBFF-4C96-80B5-4D5C0118C17A}" type="presOf" srcId="{7D0F5985-CF95-4529-AB5F-B7704DC4324A}" destId="{F06E9E35-1252-431D-BDD7-74169C5D96A4}" srcOrd="1" destOrd="0" presId="urn:microsoft.com/office/officeart/2005/8/layout/orgChart1"/>
    <dgm:cxn modelId="{239D37F8-B42F-43C6-AC16-02584175B8D3}" type="presOf" srcId="{FFF38929-55E2-4171-A859-B85D5982EDF0}" destId="{4452D774-04CD-4B57-9940-847E4C59D3D2}" srcOrd="0" destOrd="0" presId="urn:microsoft.com/office/officeart/2005/8/layout/orgChart1"/>
    <dgm:cxn modelId="{05767E88-9095-4989-907A-AE40D3B61B95}" type="presOf" srcId="{DDCCBADF-9E19-4DD8-BF12-4E4D454915E8}" destId="{AC4D55EB-5158-4D17-AFD4-27B3B5AF4445}" srcOrd="1" destOrd="0" presId="urn:microsoft.com/office/officeart/2005/8/layout/orgChart1"/>
    <dgm:cxn modelId="{3347BC2A-70AE-41C0-B7FB-E48D38F34CE6}" type="presOf" srcId="{0262912F-3037-4FAE-B41A-5D9EC28CEDA0}" destId="{FA5B05C4-33B2-4055-962D-8E54ECB2F7F0}" srcOrd="0" destOrd="0" presId="urn:microsoft.com/office/officeart/2005/8/layout/orgChart1"/>
    <dgm:cxn modelId="{97C00DB9-E1C7-4DAA-BCAB-D81D08F9A868}" srcId="{7D0F5985-CF95-4529-AB5F-B7704DC4324A}" destId="{DDCCBADF-9E19-4DD8-BF12-4E4D454915E8}" srcOrd="0" destOrd="0" parTransId="{FFF38929-55E2-4171-A859-B85D5982EDF0}" sibTransId="{40CC8A3E-56C6-4948-B3A8-B47118AEC0B3}"/>
    <dgm:cxn modelId="{AE690590-8DE8-4FFD-8E7E-6DC8B6A29314}" srcId="{0262912F-3037-4FAE-B41A-5D9EC28CEDA0}" destId="{7D0F5985-CF95-4529-AB5F-B7704DC4324A}" srcOrd="0" destOrd="0" parTransId="{B87D5B90-93EF-4457-8C5C-A0C8063F9826}" sibTransId="{0F57BF0C-38A6-421D-BB20-486E428862DA}"/>
    <dgm:cxn modelId="{80FF1113-60EE-4BD0-B68B-4BAA15D76D11}" type="presOf" srcId="{3913B26A-1CA8-47A9-AA73-290EE4B8A1D9}" destId="{997AC0DC-F153-44E9-860A-CC1D04A7A006}" srcOrd="0" destOrd="0" presId="urn:microsoft.com/office/officeart/2005/8/layout/orgChart1"/>
    <dgm:cxn modelId="{58669ACF-BFA1-4624-8446-316612026415}" type="presOf" srcId="{3913B26A-1CA8-47A9-AA73-290EE4B8A1D9}" destId="{54E36CB8-CEDB-4AF0-9A42-A2E13CF31725}" srcOrd="1" destOrd="0" presId="urn:microsoft.com/office/officeart/2005/8/layout/orgChart1"/>
    <dgm:cxn modelId="{AE42CD9C-CEED-45C9-84BF-AAC3A73C8AF1}" type="presOf" srcId="{C0F3C100-AFB3-44C9-834E-6AE6B4BD29EF}" destId="{D401DD8E-DD08-48E3-BC01-7745B0C40C79}" srcOrd="0" destOrd="0" presId="urn:microsoft.com/office/officeart/2005/8/layout/orgChart1"/>
    <dgm:cxn modelId="{A08B55CA-E818-4F80-842C-5142501653C9}" type="presOf" srcId="{DDCCBADF-9E19-4DD8-BF12-4E4D454915E8}" destId="{4CEDC2CD-4AF0-47DF-AE2A-B5659776A3E2}" srcOrd="0" destOrd="0" presId="urn:microsoft.com/office/officeart/2005/8/layout/orgChart1"/>
    <dgm:cxn modelId="{DA052C2F-F40B-4BE1-AE29-96D7C438A201}" type="presOf" srcId="{7D0F5985-CF95-4529-AB5F-B7704DC4324A}" destId="{7DB8C94B-B286-4623-B212-3923F661CCF4}" srcOrd="0" destOrd="0" presId="urn:microsoft.com/office/officeart/2005/8/layout/orgChart1"/>
    <dgm:cxn modelId="{EE3F04E2-E1F9-41D9-82B6-6B0ADB9303A6}" type="presParOf" srcId="{FA5B05C4-33B2-4055-962D-8E54ECB2F7F0}" destId="{FA387CA6-562A-4D55-AC71-F17CB2F96DC5}" srcOrd="0" destOrd="0" presId="urn:microsoft.com/office/officeart/2005/8/layout/orgChart1"/>
    <dgm:cxn modelId="{45A9ED7F-0F22-4A30-AAFE-EE8B22EC1E96}" type="presParOf" srcId="{FA387CA6-562A-4D55-AC71-F17CB2F96DC5}" destId="{8E47BBEE-0141-440B-AF66-7B4A329711BF}" srcOrd="0" destOrd="0" presId="urn:microsoft.com/office/officeart/2005/8/layout/orgChart1"/>
    <dgm:cxn modelId="{EA66CEBB-CD35-4F3E-81AE-1B1DE8D8FDE5}" type="presParOf" srcId="{8E47BBEE-0141-440B-AF66-7B4A329711BF}" destId="{7DB8C94B-B286-4623-B212-3923F661CCF4}" srcOrd="0" destOrd="0" presId="urn:microsoft.com/office/officeart/2005/8/layout/orgChart1"/>
    <dgm:cxn modelId="{536D669D-C05E-48BE-B822-88E7E35FF1C5}" type="presParOf" srcId="{8E47BBEE-0141-440B-AF66-7B4A329711BF}" destId="{F06E9E35-1252-431D-BDD7-74169C5D96A4}" srcOrd="1" destOrd="0" presId="urn:microsoft.com/office/officeart/2005/8/layout/orgChart1"/>
    <dgm:cxn modelId="{D03C5D3A-62C6-4347-B53C-747291C67A9B}" type="presParOf" srcId="{FA387CA6-562A-4D55-AC71-F17CB2F96DC5}" destId="{7C98771F-2B63-416B-8355-C91B57165947}" srcOrd="1" destOrd="0" presId="urn:microsoft.com/office/officeart/2005/8/layout/orgChart1"/>
    <dgm:cxn modelId="{61160037-75D4-4F76-890D-8EDD95165AB0}" type="presParOf" srcId="{7C98771F-2B63-416B-8355-C91B57165947}" destId="{4452D774-04CD-4B57-9940-847E4C59D3D2}" srcOrd="0" destOrd="0" presId="urn:microsoft.com/office/officeart/2005/8/layout/orgChart1"/>
    <dgm:cxn modelId="{9F0AF196-2407-4988-8478-EFB21A3A75D1}" type="presParOf" srcId="{7C98771F-2B63-416B-8355-C91B57165947}" destId="{FA72756C-6883-4AC5-AD25-ABC1EAE4D85F}" srcOrd="1" destOrd="0" presId="urn:microsoft.com/office/officeart/2005/8/layout/orgChart1"/>
    <dgm:cxn modelId="{75EA104E-C32E-45FA-A5B0-4887C7C4ECB2}" type="presParOf" srcId="{FA72756C-6883-4AC5-AD25-ABC1EAE4D85F}" destId="{A08A8924-0BEE-4429-ACA6-134C838C677B}" srcOrd="0" destOrd="0" presId="urn:microsoft.com/office/officeart/2005/8/layout/orgChart1"/>
    <dgm:cxn modelId="{C81A3736-0B17-4AAE-A652-445066FF246A}" type="presParOf" srcId="{A08A8924-0BEE-4429-ACA6-134C838C677B}" destId="{4CEDC2CD-4AF0-47DF-AE2A-B5659776A3E2}" srcOrd="0" destOrd="0" presId="urn:microsoft.com/office/officeart/2005/8/layout/orgChart1"/>
    <dgm:cxn modelId="{DFB691D4-48B7-412D-BD78-ECC721C993FF}" type="presParOf" srcId="{A08A8924-0BEE-4429-ACA6-134C838C677B}" destId="{AC4D55EB-5158-4D17-AFD4-27B3B5AF4445}" srcOrd="1" destOrd="0" presId="urn:microsoft.com/office/officeart/2005/8/layout/orgChart1"/>
    <dgm:cxn modelId="{1C69EDA8-6BD5-4178-8121-0ED1688392C1}" type="presParOf" srcId="{FA72756C-6883-4AC5-AD25-ABC1EAE4D85F}" destId="{BD0F4083-CE9B-4A9E-AEC7-ABAA770E6AA4}" srcOrd="1" destOrd="0" presId="urn:microsoft.com/office/officeart/2005/8/layout/orgChart1"/>
    <dgm:cxn modelId="{4C6AD2EB-E1D2-4586-A2E5-F74EADE18E0F}" type="presParOf" srcId="{FA72756C-6883-4AC5-AD25-ABC1EAE4D85F}" destId="{B893DFD7-81E0-4691-896E-28E016B94DA7}" srcOrd="2" destOrd="0" presId="urn:microsoft.com/office/officeart/2005/8/layout/orgChart1"/>
    <dgm:cxn modelId="{320ACF9B-E8F9-4751-8927-87611B36C653}" type="presParOf" srcId="{7C98771F-2B63-416B-8355-C91B57165947}" destId="{D401DD8E-DD08-48E3-BC01-7745B0C40C79}" srcOrd="2" destOrd="0" presId="urn:microsoft.com/office/officeart/2005/8/layout/orgChart1"/>
    <dgm:cxn modelId="{F41B5281-F68E-417E-BC51-B5DC0DB04D3A}" type="presParOf" srcId="{7C98771F-2B63-416B-8355-C91B57165947}" destId="{8A007DAD-9145-40C3-B246-18DC2744EE98}" srcOrd="3" destOrd="0" presId="urn:microsoft.com/office/officeart/2005/8/layout/orgChart1"/>
    <dgm:cxn modelId="{8E500947-A908-466C-8C33-BA86EF618416}" type="presParOf" srcId="{8A007DAD-9145-40C3-B246-18DC2744EE98}" destId="{A379BDC7-7B96-41B7-AB2A-6A7B2F0EB46D}" srcOrd="0" destOrd="0" presId="urn:microsoft.com/office/officeart/2005/8/layout/orgChart1"/>
    <dgm:cxn modelId="{0360D24A-A0C9-4A9D-8752-C11BE37929D1}" type="presParOf" srcId="{A379BDC7-7B96-41B7-AB2A-6A7B2F0EB46D}" destId="{997AC0DC-F153-44E9-860A-CC1D04A7A006}" srcOrd="0" destOrd="0" presId="urn:microsoft.com/office/officeart/2005/8/layout/orgChart1"/>
    <dgm:cxn modelId="{17A78BBD-2DFA-4996-87CD-65F779B66914}" type="presParOf" srcId="{A379BDC7-7B96-41B7-AB2A-6A7B2F0EB46D}" destId="{54E36CB8-CEDB-4AF0-9A42-A2E13CF31725}" srcOrd="1" destOrd="0" presId="urn:microsoft.com/office/officeart/2005/8/layout/orgChart1"/>
    <dgm:cxn modelId="{4629D798-5FE0-44C9-A9B2-733D17DA72F4}" type="presParOf" srcId="{8A007DAD-9145-40C3-B246-18DC2744EE98}" destId="{2AF2E8CA-4D16-482E-842C-2D3593744512}" srcOrd="1" destOrd="0" presId="urn:microsoft.com/office/officeart/2005/8/layout/orgChart1"/>
    <dgm:cxn modelId="{A4D25C42-E423-4A9B-94EA-7D565609D754}" type="presParOf" srcId="{8A007DAD-9145-40C3-B246-18DC2744EE98}" destId="{2F07E881-B107-4733-A193-BDE15FC6DC9C}" srcOrd="2" destOrd="0" presId="urn:microsoft.com/office/officeart/2005/8/layout/orgChart1"/>
    <dgm:cxn modelId="{FABC275E-1989-4AB5-84F1-EA746A326F92}" type="presParOf" srcId="{FA387CA6-562A-4D55-AC71-F17CB2F96DC5}" destId="{EAF99251-0C24-4BCD-97CD-0D3CC20E79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6B9A9-2290-4FFD-A5B8-F73EB2E025A2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786E0A5B-14EF-4F52-9361-7E45E9DE6A9A}">
      <dgm:prSet phldrT="[Текст]"/>
      <dgm:spPr/>
      <dgm:t>
        <a:bodyPr/>
        <a:lstStyle/>
        <a:p>
          <a:r>
            <a:rPr lang="uk-UA" dirty="0" smtClean="0"/>
            <a:t>Дякую за увагу!</a:t>
          </a:r>
          <a:endParaRPr lang="ru-RU" dirty="0"/>
        </a:p>
      </dgm:t>
    </dgm:pt>
    <dgm:pt modelId="{D6B5A0EC-5897-41E5-8006-26ECFE82816A}" type="parTrans" cxnId="{6C0687D8-ABB5-491C-81E3-B3F4F63DBEB8}">
      <dgm:prSet/>
      <dgm:spPr/>
      <dgm:t>
        <a:bodyPr/>
        <a:lstStyle/>
        <a:p>
          <a:endParaRPr lang="ru-RU"/>
        </a:p>
      </dgm:t>
    </dgm:pt>
    <dgm:pt modelId="{3FCB09DB-077F-4634-95CA-CD295663B479}" type="sibTrans" cxnId="{6C0687D8-ABB5-491C-81E3-B3F4F63DBEB8}">
      <dgm:prSet/>
      <dgm:spPr/>
      <dgm:t>
        <a:bodyPr/>
        <a:lstStyle/>
        <a:p>
          <a:endParaRPr lang="ru-RU"/>
        </a:p>
      </dgm:t>
    </dgm:pt>
    <dgm:pt modelId="{7076DD7D-589D-4611-9800-F433C82C91D7}" type="pres">
      <dgm:prSet presAssocID="{7B16B9A9-2290-4FFD-A5B8-F73EB2E025A2}" presName="Name0" presStyleCnt="0">
        <dgm:presLayoutVars>
          <dgm:chMax/>
          <dgm:chPref/>
          <dgm:dir/>
        </dgm:presLayoutVars>
      </dgm:prSet>
      <dgm:spPr/>
    </dgm:pt>
    <dgm:pt modelId="{60100823-EE18-46EC-910F-DDBD7DB7BBC3}" type="pres">
      <dgm:prSet presAssocID="{786E0A5B-14EF-4F52-9361-7E45E9DE6A9A}" presName="composite" presStyleCnt="0"/>
      <dgm:spPr/>
    </dgm:pt>
    <dgm:pt modelId="{B1E8033D-53E3-4EB0-98C9-08496A3A7EFF}" type="pres">
      <dgm:prSet presAssocID="{786E0A5B-14EF-4F52-9361-7E45E9DE6A9A}" presName="Accent" presStyleLbl="alignNode1" presStyleIdx="0" presStyleCnt="1">
        <dgm:presLayoutVars>
          <dgm:chMax val="0"/>
          <dgm:chPref val="0"/>
        </dgm:presLayoutVars>
      </dgm:prSet>
      <dgm:spPr/>
    </dgm:pt>
    <dgm:pt modelId="{34E50B4A-A0F2-4559-A0A8-A0467CA7B287}" type="pres">
      <dgm:prSet presAssocID="{786E0A5B-14EF-4F52-9361-7E45E9DE6A9A}" presName="Image" presStyleLbl="bgImgPlace1" presStyleIdx="0" presStyleCnt="1" custScaleY="107128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001"/>
        </a:ext>
      </dgm:extLst>
    </dgm:pt>
    <dgm:pt modelId="{5AB9E0C4-AE47-496F-B48E-5AC1AF297C39}" type="pres">
      <dgm:prSet presAssocID="{786E0A5B-14EF-4F52-9361-7E45E9DE6A9A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353DD-5413-402B-9645-9B6515088B91}" type="pres">
      <dgm:prSet presAssocID="{786E0A5B-14EF-4F52-9361-7E45E9DE6A9A}" presName="Space" presStyleCnt="0">
        <dgm:presLayoutVars>
          <dgm:chMax val="0"/>
          <dgm:chPref val="0"/>
        </dgm:presLayoutVars>
      </dgm:prSet>
      <dgm:spPr/>
    </dgm:pt>
  </dgm:ptLst>
  <dgm:cxnLst>
    <dgm:cxn modelId="{364E8F25-34CC-4335-8696-B32FEBD4C018}" type="presOf" srcId="{786E0A5B-14EF-4F52-9361-7E45E9DE6A9A}" destId="{5AB9E0C4-AE47-496F-B48E-5AC1AF297C39}" srcOrd="0" destOrd="0" presId="urn:microsoft.com/office/officeart/2008/layout/AlternatingPictureCircles"/>
    <dgm:cxn modelId="{6C0687D8-ABB5-491C-81E3-B3F4F63DBEB8}" srcId="{7B16B9A9-2290-4FFD-A5B8-F73EB2E025A2}" destId="{786E0A5B-14EF-4F52-9361-7E45E9DE6A9A}" srcOrd="0" destOrd="0" parTransId="{D6B5A0EC-5897-41E5-8006-26ECFE82816A}" sibTransId="{3FCB09DB-077F-4634-95CA-CD295663B479}"/>
    <dgm:cxn modelId="{E232FA11-8AD2-4820-9455-8F62C873B7DC}" type="presOf" srcId="{7B16B9A9-2290-4FFD-A5B8-F73EB2E025A2}" destId="{7076DD7D-589D-4611-9800-F433C82C91D7}" srcOrd="0" destOrd="0" presId="urn:microsoft.com/office/officeart/2008/layout/AlternatingPictureCircles"/>
    <dgm:cxn modelId="{FF1753CE-8D53-4CC6-AB33-2941A89A7088}" type="presParOf" srcId="{7076DD7D-589D-4611-9800-F433C82C91D7}" destId="{60100823-EE18-46EC-910F-DDBD7DB7BBC3}" srcOrd="0" destOrd="0" presId="urn:microsoft.com/office/officeart/2008/layout/AlternatingPictureCircles"/>
    <dgm:cxn modelId="{09C24395-73DB-4CB4-99DE-A3ECC7048EE5}" type="presParOf" srcId="{60100823-EE18-46EC-910F-DDBD7DB7BBC3}" destId="{B1E8033D-53E3-4EB0-98C9-08496A3A7EFF}" srcOrd="0" destOrd="0" presId="urn:microsoft.com/office/officeart/2008/layout/AlternatingPictureCircles"/>
    <dgm:cxn modelId="{615ACA4B-6207-4E6D-9123-B2A994468336}" type="presParOf" srcId="{60100823-EE18-46EC-910F-DDBD7DB7BBC3}" destId="{34E50B4A-A0F2-4559-A0A8-A0467CA7B287}" srcOrd="1" destOrd="0" presId="urn:microsoft.com/office/officeart/2008/layout/AlternatingPictureCircles"/>
    <dgm:cxn modelId="{49EF6181-7041-4BB5-B9AB-821ED86DF6E1}" type="presParOf" srcId="{60100823-EE18-46EC-910F-DDBD7DB7BBC3}" destId="{5AB9E0C4-AE47-496F-B48E-5AC1AF297C39}" srcOrd="2" destOrd="0" presId="urn:microsoft.com/office/officeart/2008/layout/AlternatingPictureCircles"/>
    <dgm:cxn modelId="{D350DEB8-3D17-4ED3-8833-43550A9D442A}" type="presParOf" srcId="{60100823-EE18-46EC-910F-DDBD7DB7BBC3}" destId="{69F353DD-5413-402B-9645-9B6515088B91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9144000" cy="6852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6"/>
            <a:ext cx="9143999" cy="6852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t.isuo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t.isuo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t.isuo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77074"/>
            <a:ext cx="8640960" cy="1470025"/>
          </a:xfrm>
        </p:spPr>
        <p:txBody>
          <a:bodyPr>
            <a:noAutofit/>
          </a:bodyPr>
          <a:lstStyle/>
          <a:p>
            <a:pPr algn="l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Інструкція з реєстрації</a:t>
            </a:r>
            <a:b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системі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«Е-атестація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7803356" cy="5913744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803357" y="1"/>
            <a:ext cx="1340644" cy="5913744"/>
          </a:xfrm>
          <a:prstGeom prst="roundRect">
            <a:avLst>
              <a:gd name="adj" fmla="val 7289"/>
            </a:avLst>
          </a:prstGeom>
          <a:solidFill>
            <a:schemeClr val="accent6">
              <a:lumMod val="40000"/>
              <a:lumOff val="60000"/>
              <a:alpha val="3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Адміністратор програми «Курс-школа»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913744"/>
            <a:ext cx="1340644" cy="944256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4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8050" y="2690439"/>
            <a:ext cx="4250053" cy="810569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4746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4-й крок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Потрібно заповнити інформацією вкладки програми «Курс-Школа».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На вкладці «Спеціальні» заповнити розділ «Стаж».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1014893"/>
            <a:ext cx="936104" cy="312513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8" name="Прямая со стрелкой 7"/>
          <p:cNvCxnSpPr>
            <a:stCxn id="14" idx="2"/>
            <a:endCxn id="9" idx="0"/>
          </p:cNvCxnSpPr>
          <p:nvPr/>
        </p:nvCxnSpPr>
        <p:spPr>
          <a:xfrm flipH="1">
            <a:off x="3383077" y="1327406"/>
            <a:ext cx="936895" cy="13630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29"/>
            <a:ext cx="7803356" cy="5894601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803357" y="1"/>
            <a:ext cx="1340644" cy="5899176"/>
          </a:xfrm>
          <a:prstGeom prst="roundRect">
            <a:avLst>
              <a:gd name="adj" fmla="val 7289"/>
            </a:avLst>
          </a:prstGeom>
          <a:solidFill>
            <a:schemeClr val="accent6">
              <a:lumMod val="40000"/>
              <a:lumOff val="60000"/>
              <a:alpha val="3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Адміністратор програми «Курс-школа»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9004" y="6402012"/>
            <a:ext cx="1340644" cy="441420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5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1134336"/>
            <a:ext cx="381209" cy="396689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6197" y="5899177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5-й крок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На вкладці «Курсова підготовка» додати останній курс з підвищення кваліфікації.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49588" y="975254"/>
            <a:ext cx="1246547" cy="29350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8" name="Прямая со стрелкой 7"/>
          <p:cNvCxnSpPr>
            <a:stCxn id="14" idx="2"/>
            <a:endCxn id="9" idx="3"/>
          </p:cNvCxnSpPr>
          <p:nvPr/>
        </p:nvCxnSpPr>
        <p:spPr>
          <a:xfrm flipH="1">
            <a:off x="1712849" y="1268760"/>
            <a:ext cx="3460013" cy="639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26" idx="0"/>
          </p:cNvCxnSpPr>
          <p:nvPr/>
        </p:nvCxnSpPr>
        <p:spPr>
          <a:xfrm>
            <a:off x="1522245" y="1531025"/>
            <a:ext cx="2372520" cy="5223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849378" y="2053360"/>
            <a:ext cx="4090774" cy="187969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005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" y="-6234"/>
            <a:ext cx="7812662" cy="5888144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803357" y="1"/>
            <a:ext cx="1340644" cy="5910382"/>
          </a:xfrm>
          <a:prstGeom prst="roundRect">
            <a:avLst>
              <a:gd name="adj" fmla="val 7289"/>
            </a:avLst>
          </a:prstGeom>
          <a:solidFill>
            <a:schemeClr val="accent6">
              <a:lumMod val="40000"/>
              <a:lumOff val="60000"/>
              <a:alpha val="3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Адміністратор програми «Курс-школа»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7421" y="5910383"/>
            <a:ext cx="1340644" cy="941654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6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26787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9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6-й крок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Більш детально опис роботи з програмою «</a:t>
            </a:r>
            <a:r>
              <a:rPr lang="uk-UA" dirty="0" err="1">
                <a:solidFill>
                  <a:schemeClr val="tx1"/>
                </a:solidFill>
              </a:rPr>
              <a:t>Курс.Школа</a:t>
            </a:r>
            <a:r>
              <a:rPr lang="uk-UA" dirty="0">
                <a:solidFill>
                  <a:schemeClr val="tx1"/>
                </a:solidFill>
              </a:rPr>
              <a:t>» читайте в інструкції, що додається до презентації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1"/>
            <a:ext cx="7803357" cy="5894602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5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7-й крок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Потрібно на сайті «Мої знання» сформувати логіни/паролі для вчителів що атестуватимуться в </a:t>
            </a:r>
            <a:r>
              <a:rPr lang="uk-UA" dirty="0" smtClean="0">
                <a:solidFill>
                  <a:schemeClr val="tx1"/>
                </a:solidFill>
              </a:rPr>
              <a:t>201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році (2014-2015 </a:t>
            </a:r>
            <a:r>
              <a:rPr lang="uk-UA" dirty="0" err="1">
                <a:solidFill>
                  <a:schemeClr val="tx1"/>
                </a:solidFill>
              </a:rPr>
              <a:t>н.р</a:t>
            </a:r>
            <a:r>
              <a:rPr lang="uk-UA" dirty="0">
                <a:solidFill>
                  <a:schemeClr val="tx1"/>
                </a:solidFill>
              </a:rPr>
              <a:t>.)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189" y="5913745"/>
            <a:ext cx="1340644" cy="944255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7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03357" y="0"/>
            <a:ext cx="1340644" cy="5877272"/>
          </a:xfrm>
          <a:prstGeom prst="roundRect">
            <a:avLst>
              <a:gd name="adj" fmla="val 7289"/>
            </a:avLst>
          </a:prstGeom>
          <a:solidFill>
            <a:schemeClr val="accent6">
              <a:lumMod val="40000"/>
              <a:lumOff val="60000"/>
              <a:alpha val="3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Адміністратор програми «Курс-школа»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1340768"/>
            <a:ext cx="1919141" cy="288032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52" y="836712"/>
            <a:ext cx="796037" cy="26171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2912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" y="13602"/>
            <a:ext cx="7804547" cy="589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6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1-й крок</a:t>
            </a:r>
          </a:p>
          <a:p>
            <a:pPr algn="ctr"/>
            <a:r>
              <a:rPr lang="uk-UA" sz="3000" dirty="0">
                <a:solidFill>
                  <a:schemeClr val="tx1"/>
                </a:solidFill>
              </a:rPr>
              <a:t>Відкрити сайт </a:t>
            </a:r>
            <a:r>
              <a:rPr lang="en-US" sz="3000" dirty="0">
                <a:solidFill>
                  <a:schemeClr val="tx1"/>
                </a:solidFill>
                <a:hlinkClick r:id="rId3"/>
              </a:rPr>
              <a:t>at.isuo.org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188" y="5908204"/>
            <a:ext cx="1340644" cy="949796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8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03357" y="13602"/>
            <a:ext cx="1340644" cy="5894602"/>
          </a:xfrm>
          <a:prstGeom prst="roundRect">
            <a:avLst>
              <a:gd name="adj" fmla="val 7289"/>
            </a:avLst>
          </a:prstGeom>
          <a:solidFill>
            <a:schemeClr val="bg1">
              <a:lumMod val="95000"/>
              <a:alpha val="9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Вчитель </a:t>
            </a:r>
            <a:br>
              <a:rPr lang="uk-UA" sz="2700" dirty="0">
                <a:solidFill>
                  <a:schemeClr val="tx1"/>
                </a:solidFill>
              </a:rPr>
            </a:br>
            <a:r>
              <a:rPr lang="uk-UA" sz="2700" dirty="0">
                <a:solidFill>
                  <a:schemeClr val="tx1"/>
                </a:solidFill>
              </a:rPr>
              <a:t>що атестується</a:t>
            </a:r>
          </a:p>
        </p:txBody>
      </p:sp>
    </p:spTree>
    <p:extLst>
      <p:ext uri="{BB962C8B-B14F-4D97-AF65-F5344CB8AC3E}">
        <p14:creationId xmlns:p14="http://schemas.microsoft.com/office/powerpoint/2010/main" val="18121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2"/>
            <a:ext cx="7803359" cy="58946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012160" y="404664"/>
            <a:ext cx="1728192" cy="936104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3357" y="5603"/>
            <a:ext cx="1340644" cy="5902539"/>
          </a:xfrm>
          <a:prstGeom prst="roundRect">
            <a:avLst>
              <a:gd name="adj" fmla="val 7289"/>
            </a:avLst>
          </a:prstGeom>
          <a:solidFill>
            <a:schemeClr val="bg1">
              <a:lumMod val="95000"/>
              <a:alpha val="9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Вчитель </a:t>
            </a:r>
            <a:br>
              <a:rPr lang="uk-UA" sz="2700" dirty="0">
                <a:solidFill>
                  <a:schemeClr val="tx1"/>
                </a:solidFill>
              </a:rPr>
            </a:br>
            <a:r>
              <a:rPr lang="uk-UA" sz="2700" dirty="0">
                <a:solidFill>
                  <a:schemeClr val="tx1"/>
                </a:solidFill>
              </a:rPr>
              <a:t>що атестується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9454" y="5908142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2</a:t>
            </a:r>
            <a:r>
              <a:rPr lang="uk-UA" sz="3000" dirty="0">
                <a:solidFill>
                  <a:schemeClr val="tx1"/>
                </a:solidFill>
              </a:rPr>
              <a:t>-й 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Авторизуйтесь в системі заповнивши поля «Логін», «Пароль» вгорі справа.</a:t>
            </a:r>
          </a:p>
          <a:p>
            <a:pPr algn="ctr"/>
            <a:r>
              <a:rPr lang="uk-UA" sz="1500" dirty="0">
                <a:solidFill>
                  <a:schemeClr val="tx1"/>
                </a:solidFill>
              </a:rPr>
              <a:t>Логін/Пароль такий самий як і на порталі «Мої знання»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189" y="5916203"/>
            <a:ext cx="1340644" cy="936194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9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3360" cy="5877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-1189" y="0"/>
            <a:ext cx="9145190" cy="6861361"/>
            <a:chOff x="-1586" y="-1143004"/>
            <a:chExt cx="12193586" cy="914848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404475" y="-1143004"/>
              <a:ext cx="1787525" cy="7836362"/>
            </a:xfrm>
            <a:prstGeom prst="roundRect">
              <a:avLst>
                <a:gd name="adj" fmla="val 7289"/>
              </a:avLst>
            </a:prstGeom>
            <a:solidFill>
              <a:schemeClr val="bg1">
                <a:lumMod val="95000"/>
                <a:alpha val="9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Вчитель </a:t>
              </a:r>
              <a:br>
                <a:rPr lang="uk-UA" sz="3000" dirty="0">
                  <a:solidFill>
                    <a:schemeClr val="tx1"/>
                  </a:solidFill>
                </a:rPr>
              </a:br>
              <a:r>
                <a:rPr lang="uk-UA" sz="3000" dirty="0">
                  <a:solidFill>
                    <a:schemeClr val="tx1"/>
                  </a:solidFill>
                </a:rPr>
                <a:t>що атестується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85939" y="6731756"/>
              <a:ext cx="10406061" cy="1259007"/>
            </a:xfrm>
            <a:prstGeom prst="roundRect">
              <a:avLst>
                <a:gd name="adj" fmla="val 6983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3-й крок</a:t>
              </a:r>
              <a:r>
                <a:rPr lang="en-US" sz="3000" dirty="0">
                  <a:solidFill>
                    <a:schemeClr val="tx1"/>
                  </a:solidFill>
                </a:rPr>
                <a:t/>
              </a:r>
              <a:br>
                <a:rPr lang="en-US" sz="3000" dirty="0">
                  <a:solidFill>
                    <a:schemeClr val="tx1"/>
                  </a:solidFill>
                </a:rPr>
              </a:br>
              <a:r>
                <a:rPr lang="uk-UA" sz="1500" dirty="0">
                  <a:solidFill>
                    <a:schemeClr val="tx1"/>
                  </a:solidFill>
                </a:rPr>
                <a:t>Авторизуватись в системі перейдіть до вкладки «Портфоліо».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1586" y="6731756"/>
              <a:ext cx="1787525" cy="1273721"/>
            </a:xfrm>
            <a:prstGeom prst="roundRect">
              <a:avLst>
                <a:gd name="adj" fmla="val 7289"/>
              </a:avLst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10 </a:t>
              </a:r>
              <a:r>
                <a:rPr lang="uk-UA" sz="3000" dirty="0" err="1">
                  <a:solidFill>
                    <a:schemeClr val="tx1"/>
                  </a:solidFill>
                </a:rPr>
                <a:t>стр</a:t>
              </a:r>
              <a:r>
                <a:rPr lang="uk-UA" sz="3000" dirty="0">
                  <a:solidFill>
                    <a:schemeClr val="tx1"/>
                  </a:solidFill>
                </a:rPr>
                <a:t>.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35497" y="1484784"/>
            <a:ext cx="792088" cy="307075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9052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30"/>
            <a:ext cx="7803359" cy="5894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-1988" y="6395"/>
            <a:ext cx="9145989" cy="6845210"/>
            <a:chOff x="-2652" y="-1134477"/>
            <a:chExt cx="12194652" cy="912694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404475" y="-1134477"/>
              <a:ext cx="1787525" cy="7867939"/>
            </a:xfrm>
            <a:prstGeom prst="roundRect">
              <a:avLst>
                <a:gd name="adj" fmla="val 7289"/>
              </a:avLst>
            </a:prstGeom>
            <a:solidFill>
              <a:schemeClr val="bg1">
                <a:lumMod val="95000"/>
                <a:alpha val="9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Вчитель </a:t>
              </a:r>
              <a:br>
                <a:rPr lang="uk-UA" sz="3000" dirty="0">
                  <a:solidFill>
                    <a:schemeClr val="tx1"/>
                  </a:solidFill>
                </a:rPr>
              </a:br>
              <a:r>
                <a:rPr lang="uk-UA" sz="3000" dirty="0">
                  <a:solidFill>
                    <a:schemeClr val="tx1"/>
                  </a:solidFill>
                </a:rPr>
                <a:t>що атестується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84873" y="6733462"/>
              <a:ext cx="10406061" cy="1259007"/>
            </a:xfrm>
            <a:prstGeom prst="roundRect">
              <a:avLst>
                <a:gd name="adj" fmla="val 6983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4-й крок</a:t>
              </a:r>
              <a:r>
                <a:rPr lang="en-US" sz="3000" dirty="0">
                  <a:solidFill>
                    <a:schemeClr val="tx1"/>
                  </a:solidFill>
                </a:rPr>
                <a:t/>
              </a:r>
              <a:br>
                <a:rPr lang="en-US" sz="3000" dirty="0">
                  <a:solidFill>
                    <a:schemeClr val="tx1"/>
                  </a:solidFill>
                </a:rPr>
              </a:br>
              <a:r>
                <a:rPr lang="uk-UA" sz="1500" dirty="0">
                  <a:solidFill>
                    <a:schemeClr val="tx1"/>
                  </a:solidFill>
                </a:rPr>
                <a:t>На вкладці «Портфоліо» потрібно завантажити своє фото, скан.копії свідоцтв тощо.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2652" y="6733462"/>
              <a:ext cx="1787525" cy="1259007"/>
            </a:xfrm>
            <a:prstGeom prst="roundRect">
              <a:avLst>
                <a:gd name="adj" fmla="val 7289"/>
              </a:avLst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11 </a:t>
              </a:r>
              <a:r>
                <a:rPr lang="uk-UA" sz="3000" dirty="0" err="1">
                  <a:solidFill>
                    <a:schemeClr val="tx1"/>
                  </a:solidFill>
                </a:rPr>
                <a:t>стр</a:t>
              </a:r>
              <a:r>
                <a:rPr lang="uk-UA" sz="3000" dirty="0">
                  <a:solidFill>
                    <a:schemeClr val="tx1"/>
                  </a:solidFill>
                </a:rPr>
                <a:t>.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7250" y="1844824"/>
            <a:ext cx="1216398" cy="1512168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0137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3360" cy="5877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-2568" y="0"/>
            <a:ext cx="9146569" cy="6858000"/>
            <a:chOff x="-3425" y="-1143004"/>
            <a:chExt cx="12195425" cy="9144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404475" y="-1143004"/>
              <a:ext cx="1787525" cy="7836362"/>
            </a:xfrm>
            <a:prstGeom prst="roundRect">
              <a:avLst>
                <a:gd name="adj" fmla="val 7289"/>
              </a:avLst>
            </a:prstGeom>
            <a:solidFill>
              <a:schemeClr val="bg1">
                <a:lumMod val="95000"/>
                <a:alpha val="9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Вчитель </a:t>
              </a:r>
              <a:br>
                <a:rPr lang="uk-UA" sz="3000" dirty="0">
                  <a:solidFill>
                    <a:schemeClr val="tx1"/>
                  </a:solidFill>
                </a:rPr>
              </a:br>
              <a:r>
                <a:rPr lang="uk-UA" sz="3000" dirty="0">
                  <a:solidFill>
                    <a:schemeClr val="tx1"/>
                  </a:solidFill>
                </a:rPr>
                <a:t>що атестується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85939" y="6737956"/>
              <a:ext cx="10406061" cy="1259007"/>
            </a:xfrm>
            <a:prstGeom prst="roundRect">
              <a:avLst>
                <a:gd name="adj" fmla="val 6983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5-й крок</a:t>
              </a:r>
              <a:r>
                <a:rPr lang="en-US" sz="3000" dirty="0">
                  <a:solidFill>
                    <a:schemeClr val="tx1"/>
                  </a:solidFill>
                </a:rPr>
                <a:t/>
              </a:r>
              <a:br>
                <a:rPr lang="en-US" sz="3000" dirty="0">
                  <a:solidFill>
                    <a:schemeClr val="tx1"/>
                  </a:solidFill>
                </a:rPr>
              </a:br>
              <a:r>
                <a:rPr lang="uk-UA" sz="1500" dirty="0">
                  <a:solidFill>
                    <a:schemeClr val="tx1"/>
                  </a:solidFill>
                </a:rPr>
                <a:t>Перейдіть до вкладки «Мої заявки» та натисніть кнопку «Подати заву на кваліфікацію».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3425" y="6737956"/>
              <a:ext cx="1787525" cy="1263040"/>
            </a:xfrm>
            <a:prstGeom prst="roundRect">
              <a:avLst>
                <a:gd name="adj" fmla="val 7289"/>
              </a:avLst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12 </a:t>
              </a:r>
              <a:r>
                <a:rPr lang="uk-UA" sz="3000" dirty="0" err="1">
                  <a:solidFill>
                    <a:schemeClr val="tx1"/>
                  </a:solidFill>
                </a:rPr>
                <a:t>стр</a:t>
              </a:r>
              <a:r>
                <a:rPr lang="uk-UA" sz="3000" dirty="0">
                  <a:solidFill>
                    <a:schemeClr val="tx1"/>
                  </a:solidFill>
                </a:rPr>
                <a:t>.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755576" y="1340768"/>
            <a:ext cx="686211" cy="276368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Прямоугольник 2"/>
          <p:cNvSpPr/>
          <p:nvPr/>
        </p:nvSpPr>
        <p:spPr>
          <a:xfrm>
            <a:off x="1798291" y="2761885"/>
            <a:ext cx="1296144" cy="307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2689877"/>
            <a:ext cx="1618779" cy="307075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0976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3360" cy="5877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9144002" cy="6858000"/>
            <a:chOff x="-1" y="-1143004"/>
            <a:chExt cx="12192002" cy="9144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404474" y="-1143004"/>
              <a:ext cx="1787525" cy="7836362"/>
            </a:xfrm>
            <a:prstGeom prst="roundRect">
              <a:avLst>
                <a:gd name="adj" fmla="val 7289"/>
              </a:avLst>
            </a:prstGeom>
            <a:solidFill>
              <a:schemeClr val="bg1">
                <a:lumMod val="95000"/>
                <a:alpha val="9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Вчитель </a:t>
              </a:r>
              <a:br>
                <a:rPr lang="uk-UA" sz="3000" dirty="0">
                  <a:solidFill>
                    <a:schemeClr val="tx1"/>
                  </a:solidFill>
                </a:rPr>
              </a:br>
              <a:r>
                <a:rPr lang="uk-UA" sz="3000" dirty="0">
                  <a:solidFill>
                    <a:schemeClr val="tx1"/>
                  </a:solidFill>
                </a:rPr>
                <a:t>що атестується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85940" y="6729445"/>
              <a:ext cx="10406061" cy="1259007"/>
            </a:xfrm>
            <a:prstGeom prst="roundRect">
              <a:avLst>
                <a:gd name="adj" fmla="val 6983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6-й крок</a:t>
              </a:r>
              <a:r>
                <a:rPr lang="en-US" sz="3000" dirty="0">
                  <a:solidFill>
                    <a:schemeClr val="tx1"/>
                  </a:solidFill>
                </a:rPr>
                <a:t/>
              </a:r>
              <a:br>
                <a:rPr lang="en-US" sz="3000" dirty="0">
                  <a:solidFill>
                    <a:schemeClr val="tx1"/>
                  </a:solidFill>
                </a:rPr>
              </a:br>
              <a:r>
                <a:rPr lang="uk-UA" sz="1500" dirty="0">
                  <a:solidFill>
                    <a:schemeClr val="tx1"/>
                  </a:solidFill>
                </a:rPr>
                <a:t>Вкажіть предмет з якого атестуватиметесь. </a:t>
              </a:r>
            </a:p>
            <a:p>
              <a:pPr algn="ctr"/>
              <a:r>
                <a:rPr lang="uk-UA" sz="1500" dirty="0">
                  <a:solidFill>
                    <a:schemeClr val="tx1"/>
                  </a:solidFill>
                </a:rPr>
                <a:t>Виберіть кваліфікацію яку плануєте здобути. Натисніть кнопку «Подати».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1" y="7412436"/>
              <a:ext cx="1787525" cy="588560"/>
            </a:xfrm>
            <a:prstGeom prst="roundRect">
              <a:avLst>
                <a:gd name="adj" fmla="val 7289"/>
              </a:avLst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13 </a:t>
              </a:r>
              <a:r>
                <a:rPr lang="uk-UA" sz="3000" dirty="0" err="1">
                  <a:solidFill>
                    <a:schemeClr val="tx1"/>
                  </a:solidFill>
                </a:rPr>
                <a:t>стр</a:t>
              </a:r>
              <a:r>
                <a:rPr lang="uk-UA" sz="3000" dirty="0">
                  <a:solidFill>
                    <a:schemeClr val="tx1"/>
                  </a:solidFill>
                </a:rPr>
                <a:t>.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07504" y="3068960"/>
            <a:ext cx="3672408" cy="91241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9766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002" y="1220686"/>
            <a:ext cx="8459865" cy="15068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50" dirty="0"/>
          </a:p>
          <a:p>
            <a:pPr algn="ctr"/>
            <a:r>
              <a:rPr lang="uk-UA" sz="2700" dirty="0"/>
              <a:t>Е-атестація, </a:t>
            </a:r>
            <a:r>
              <a:rPr lang="uk-UA" sz="2700" dirty="0">
                <a:solidFill>
                  <a:schemeClr val="tx1"/>
                </a:solidFill>
              </a:rPr>
              <a:t>ОБОВ’ЯЗКОВА</a:t>
            </a:r>
            <a:r>
              <a:rPr lang="uk-UA" sz="2700" dirty="0"/>
              <a:t> </a:t>
            </a:r>
            <a:br>
              <a:rPr lang="uk-UA" sz="2700" dirty="0"/>
            </a:br>
            <a:r>
              <a:rPr lang="uk-UA" sz="2700" dirty="0"/>
              <a:t>для всіх педагогів що атестуються в (2014-2015)</a:t>
            </a:r>
            <a:r>
              <a:rPr lang="uk-UA" sz="2700" dirty="0" err="1"/>
              <a:t>н.р</a:t>
            </a:r>
            <a:r>
              <a:rPr lang="uk-UA" sz="2700" dirty="0"/>
              <a:t>.</a:t>
            </a:r>
            <a:r>
              <a:rPr lang="en-US" sz="2700" dirty="0"/>
              <a:t> </a:t>
            </a:r>
            <a:r>
              <a:rPr lang="uk-UA" sz="2700" dirty="0"/>
              <a:t>(тільки за посадою «учитель»)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810" y="2807443"/>
            <a:ext cx="8345058" cy="342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100" dirty="0"/>
              <a:t>Підставою для обов’язкової участі є:</a:t>
            </a:r>
          </a:p>
          <a:p>
            <a:r>
              <a:rPr lang="ru-RU" sz="2100" dirty="0">
                <a:solidFill>
                  <a:schemeClr val="tx1"/>
                </a:solidFill>
              </a:rPr>
              <a:t>Наказ </a:t>
            </a:r>
            <a:r>
              <a:rPr lang="ru-RU" sz="2100" dirty="0" err="1"/>
              <a:t>Міністерства</a:t>
            </a:r>
            <a:r>
              <a:rPr lang="ru-RU" sz="2100" dirty="0"/>
              <a:t> </a:t>
            </a:r>
            <a:r>
              <a:rPr lang="ru-RU" sz="2100" dirty="0" err="1"/>
              <a:t>освіти</a:t>
            </a:r>
            <a:r>
              <a:rPr lang="ru-RU" sz="2100" dirty="0"/>
              <a:t> і науки </a:t>
            </a:r>
            <a:r>
              <a:rPr lang="ru-RU" sz="2100" dirty="0" err="1"/>
              <a:t>України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06.10.2010 №930 «Про </a:t>
            </a:r>
            <a:r>
              <a:rPr lang="ru-RU" sz="2100" dirty="0" err="1"/>
              <a:t>затвердження</a:t>
            </a:r>
            <a:r>
              <a:rPr lang="ru-RU" sz="2100" dirty="0"/>
              <a:t> Типового </a:t>
            </a:r>
            <a:r>
              <a:rPr lang="ru-RU" sz="2100" dirty="0" err="1"/>
              <a:t>положення</a:t>
            </a:r>
            <a:r>
              <a:rPr lang="ru-RU" sz="2100" dirty="0"/>
              <a:t> про </a:t>
            </a:r>
            <a:r>
              <a:rPr lang="ru-RU" sz="2100" dirty="0" err="1"/>
              <a:t>атестацію</a:t>
            </a:r>
            <a:r>
              <a:rPr lang="ru-RU" sz="2100" dirty="0"/>
              <a:t> </a:t>
            </a:r>
            <a:r>
              <a:rPr lang="ru-RU" sz="2100" dirty="0" err="1"/>
              <a:t>педагогічних</a:t>
            </a:r>
            <a:r>
              <a:rPr lang="ru-RU" sz="2100" dirty="0"/>
              <a:t> </a:t>
            </a:r>
            <a:r>
              <a:rPr lang="ru-RU" sz="2100" dirty="0" err="1"/>
              <a:t>працівників</a:t>
            </a:r>
            <a:r>
              <a:rPr lang="ru-RU" sz="2100" dirty="0"/>
              <a:t>» </a:t>
            </a:r>
            <a:r>
              <a:rPr lang="ru-RU" sz="2100" dirty="0" err="1"/>
              <a:t>зі</a:t>
            </a:r>
            <a:r>
              <a:rPr lang="ru-RU" sz="2100" dirty="0"/>
              <a:t> </a:t>
            </a:r>
            <a:r>
              <a:rPr lang="ru-RU" sz="2100" dirty="0" err="1"/>
              <a:t>змінами</a:t>
            </a:r>
            <a:r>
              <a:rPr lang="ru-RU" sz="2100" dirty="0"/>
              <a:t> (пункт 1.10)</a:t>
            </a:r>
          </a:p>
          <a:p>
            <a:r>
              <a:rPr lang="uk-UA" sz="2100" dirty="0"/>
              <a:t>та</a:t>
            </a:r>
          </a:p>
          <a:p>
            <a:r>
              <a:rPr lang="uk-UA" sz="2100" b="1" dirty="0">
                <a:solidFill>
                  <a:schemeClr val="tx1"/>
                </a:solidFill>
              </a:rPr>
              <a:t>Наказ</a:t>
            </a:r>
            <a:r>
              <a:rPr lang="uk-UA" sz="2100" dirty="0">
                <a:solidFill>
                  <a:schemeClr val="tx1"/>
                </a:solidFill>
              </a:rPr>
              <a:t> </a:t>
            </a:r>
            <a:r>
              <a:rPr lang="uk-UA" sz="2100" dirty="0"/>
              <a:t>Департаменту освіти і науки Дніпропетровської обласної держадміністрації від 16.06.2014 №404/0/212-14 «Про експериментальне впровадження проекту «Електронна атестація педагогічних працівників».</a:t>
            </a:r>
          </a:p>
        </p:txBody>
      </p:sp>
    </p:spTree>
    <p:extLst>
      <p:ext uri="{BB962C8B-B14F-4D97-AF65-F5344CB8AC3E}">
        <p14:creationId xmlns:p14="http://schemas.microsoft.com/office/powerpoint/2010/main" val="17509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3360" cy="59082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0" y="1"/>
            <a:ext cx="9144002" cy="6857999"/>
            <a:chOff x="-1" y="-1143002"/>
            <a:chExt cx="12192002" cy="914399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404474" y="-1143002"/>
              <a:ext cx="1787525" cy="7884991"/>
            </a:xfrm>
            <a:prstGeom prst="roundRect">
              <a:avLst>
                <a:gd name="adj" fmla="val 7289"/>
              </a:avLst>
            </a:prstGeom>
            <a:solidFill>
              <a:schemeClr val="bg1">
                <a:lumMod val="95000"/>
                <a:alpha val="9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Вчитель </a:t>
              </a:r>
              <a:br>
                <a:rPr lang="uk-UA" sz="3000" dirty="0">
                  <a:solidFill>
                    <a:schemeClr val="tx1"/>
                  </a:solidFill>
                </a:rPr>
              </a:br>
              <a:r>
                <a:rPr lang="uk-UA" sz="3000" dirty="0">
                  <a:solidFill>
                    <a:schemeClr val="tx1"/>
                  </a:solidFill>
                </a:rPr>
                <a:t>що атестується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85940" y="6741989"/>
              <a:ext cx="10406061" cy="1259007"/>
            </a:xfrm>
            <a:prstGeom prst="roundRect">
              <a:avLst>
                <a:gd name="adj" fmla="val 6983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7-й крок</a:t>
              </a:r>
              <a:r>
                <a:rPr lang="en-US" sz="3000" dirty="0">
                  <a:solidFill>
                    <a:schemeClr val="tx1"/>
                  </a:solidFill>
                </a:rPr>
                <a:t/>
              </a:r>
              <a:br>
                <a:rPr lang="en-US" sz="3000" dirty="0">
                  <a:solidFill>
                    <a:schemeClr val="tx1"/>
                  </a:solidFill>
                </a:rPr>
              </a:br>
              <a:r>
                <a:rPr lang="uk-UA" sz="1500" dirty="0">
                  <a:solidFill>
                    <a:schemeClr val="tx1"/>
                  </a:solidFill>
                </a:rPr>
                <a:t>Ознайомтесь зі зверненням до вчителя натиснувши відповідне посилання.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1" y="6734601"/>
              <a:ext cx="1787525" cy="1258924"/>
            </a:xfrm>
            <a:prstGeom prst="roundRect">
              <a:avLst>
                <a:gd name="adj" fmla="val 7289"/>
              </a:avLst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14 </a:t>
              </a:r>
              <a:r>
                <a:rPr lang="uk-UA" sz="3000" dirty="0" err="1">
                  <a:solidFill>
                    <a:schemeClr val="tx1"/>
                  </a:solidFill>
                </a:rPr>
                <a:t>стр</a:t>
              </a:r>
              <a:r>
                <a:rPr lang="uk-UA" sz="3000" dirty="0">
                  <a:solidFill>
                    <a:schemeClr val="tx1"/>
                  </a:solidFill>
                </a:rPr>
                <a:t>.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699792" y="2564904"/>
            <a:ext cx="2520280" cy="936104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9799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3360" cy="5877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-2568" y="0"/>
            <a:ext cx="9146569" cy="6858000"/>
            <a:chOff x="-3425" y="-1143004"/>
            <a:chExt cx="12195425" cy="9144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404475" y="-1143004"/>
              <a:ext cx="1787525" cy="7836362"/>
            </a:xfrm>
            <a:prstGeom prst="roundRect">
              <a:avLst>
                <a:gd name="adj" fmla="val 7289"/>
              </a:avLst>
            </a:prstGeom>
            <a:solidFill>
              <a:schemeClr val="bg1">
                <a:lumMod val="95000"/>
                <a:alpha val="9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Вчитель </a:t>
              </a:r>
              <a:br>
                <a:rPr lang="uk-UA" sz="3000" dirty="0">
                  <a:solidFill>
                    <a:schemeClr val="tx1"/>
                  </a:solidFill>
                </a:rPr>
              </a:br>
              <a:r>
                <a:rPr lang="uk-UA" sz="3000" dirty="0">
                  <a:solidFill>
                    <a:schemeClr val="tx1"/>
                  </a:solidFill>
                </a:rPr>
                <a:t>що атестується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75519" y="6741989"/>
              <a:ext cx="10406061" cy="1259007"/>
            </a:xfrm>
            <a:prstGeom prst="roundRect">
              <a:avLst>
                <a:gd name="adj" fmla="val 6983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8-й крок</a:t>
              </a:r>
              <a:r>
                <a:rPr lang="en-US" sz="3000" dirty="0">
                  <a:solidFill>
                    <a:schemeClr val="tx1"/>
                  </a:solidFill>
                </a:rPr>
                <a:t/>
              </a:r>
              <a:br>
                <a:rPr lang="en-US" sz="3000" dirty="0">
                  <a:solidFill>
                    <a:schemeClr val="tx1"/>
                  </a:solidFill>
                </a:rPr>
              </a:br>
              <a:r>
                <a:rPr lang="uk-UA" sz="1500" dirty="0">
                  <a:solidFill>
                    <a:schemeClr val="tx1"/>
                  </a:solidFill>
                </a:rPr>
                <a:t>Ознайомтесь зі зверненням до вчителя.</a:t>
              </a:r>
            </a:p>
            <a:p>
              <a:pPr algn="ctr"/>
              <a:r>
                <a:rPr lang="uk-UA" sz="1500" dirty="0">
                  <a:solidFill>
                    <a:schemeClr val="tx1"/>
                  </a:solidFill>
                </a:rPr>
                <a:t>За потребою його можна зберегти або роздрукувати.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3425" y="6741989"/>
              <a:ext cx="1787525" cy="1259007"/>
            </a:xfrm>
            <a:prstGeom prst="roundRect">
              <a:avLst>
                <a:gd name="adj" fmla="val 7289"/>
              </a:avLst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15 </a:t>
              </a:r>
              <a:r>
                <a:rPr lang="uk-UA" sz="3000" dirty="0" err="1">
                  <a:solidFill>
                    <a:schemeClr val="tx1"/>
                  </a:solidFill>
                </a:rPr>
                <a:t>стр</a:t>
              </a:r>
              <a:r>
                <a:rPr lang="uk-UA" sz="3000" dirty="0">
                  <a:solidFill>
                    <a:schemeClr val="tx1"/>
                  </a:solidFill>
                </a:rPr>
                <a:t>.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803359" cy="5908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0" y="1"/>
            <a:ext cx="9144002" cy="6857999"/>
            <a:chOff x="-1" y="-1143002"/>
            <a:chExt cx="12192002" cy="914399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404474" y="-1143002"/>
              <a:ext cx="1787525" cy="7884991"/>
            </a:xfrm>
            <a:prstGeom prst="roundRect">
              <a:avLst>
                <a:gd name="adj" fmla="val 7289"/>
              </a:avLst>
            </a:prstGeom>
            <a:solidFill>
              <a:schemeClr val="bg1">
                <a:lumMod val="95000"/>
                <a:alpha val="9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Вчитель </a:t>
              </a:r>
              <a:br>
                <a:rPr lang="uk-UA" sz="3000" dirty="0">
                  <a:solidFill>
                    <a:schemeClr val="tx1"/>
                  </a:solidFill>
                </a:rPr>
              </a:br>
              <a:r>
                <a:rPr lang="uk-UA" sz="3000" dirty="0">
                  <a:solidFill>
                    <a:schemeClr val="tx1"/>
                  </a:solidFill>
                </a:rPr>
                <a:t>що атестується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85940" y="6741989"/>
              <a:ext cx="10406061" cy="1259007"/>
            </a:xfrm>
            <a:prstGeom prst="roundRect">
              <a:avLst>
                <a:gd name="adj" fmla="val 6983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9-й крок</a:t>
              </a:r>
              <a:r>
                <a:rPr lang="en-US" sz="3000" dirty="0">
                  <a:solidFill>
                    <a:schemeClr val="tx1"/>
                  </a:solidFill>
                </a:rPr>
                <a:t/>
              </a:r>
              <a:br>
                <a:rPr lang="en-US" sz="3000" dirty="0">
                  <a:solidFill>
                    <a:schemeClr val="tx1"/>
                  </a:solidFill>
                </a:rPr>
              </a:br>
              <a:r>
                <a:rPr lang="uk-UA" sz="1500" dirty="0">
                  <a:solidFill>
                    <a:schemeClr val="tx1"/>
                  </a:solidFill>
                </a:rPr>
                <a:t>Натисніть кнопку «Заповнити» для того щоб заповнити кваліметрію.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1" y="6734601"/>
              <a:ext cx="1787525" cy="1256063"/>
            </a:xfrm>
            <a:prstGeom prst="roundRect">
              <a:avLst>
                <a:gd name="adj" fmla="val 7289"/>
              </a:avLst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16 </a:t>
              </a:r>
              <a:r>
                <a:rPr lang="uk-UA" sz="3000" dirty="0" err="1">
                  <a:solidFill>
                    <a:schemeClr val="tx1"/>
                  </a:solidFill>
                </a:rPr>
                <a:t>стр</a:t>
              </a:r>
              <a:r>
                <a:rPr lang="uk-UA" sz="3000" dirty="0">
                  <a:solidFill>
                    <a:schemeClr val="tx1"/>
                  </a:solidFill>
                </a:rPr>
                <a:t>.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771800" y="2550644"/>
            <a:ext cx="2376264" cy="950364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3520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803359" cy="5908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-1189" y="1"/>
            <a:ext cx="9145190" cy="6857999"/>
            <a:chOff x="-1586" y="-1143002"/>
            <a:chExt cx="12193586" cy="914399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404475" y="-1143002"/>
              <a:ext cx="1787525" cy="7884991"/>
            </a:xfrm>
            <a:prstGeom prst="roundRect">
              <a:avLst>
                <a:gd name="adj" fmla="val 7289"/>
              </a:avLst>
            </a:prstGeom>
            <a:solidFill>
              <a:schemeClr val="bg1">
                <a:lumMod val="95000"/>
                <a:alpha val="9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Вчитель </a:t>
              </a:r>
              <a:br>
                <a:rPr lang="uk-UA" sz="3000" dirty="0">
                  <a:solidFill>
                    <a:schemeClr val="tx1"/>
                  </a:solidFill>
                </a:rPr>
              </a:br>
              <a:r>
                <a:rPr lang="uk-UA" sz="3000" dirty="0">
                  <a:solidFill>
                    <a:schemeClr val="tx1"/>
                  </a:solidFill>
                </a:rPr>
                <a:t>що атестується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70599" y="6741989"/>
              <a:ext cx="10406061" cy="1259007"/>
            </a:xfrm>
            <a:prstGeom prst="roundRect">
              <a:avLst>
                <a:gd name="adj" fmla="val 6983"/>
              </a:avLst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10-й крок</a:t>
              </a:r>
              <a:r>
                <a:rPr lang="en-US" sz="3000" dirty="0">
                  <a:solidFill>
                    <a:schemeClr val="tx1"/>
                  </a:solidFill>
                </a:rPr>
                <a:t/>
              </a:r>
              <a:br>
                <a:rPr lang="en-US" sz="3000" dirty="0">
                  <a:solidFill>
                    <a:schemeClr val="tx1"/>
                  </a:solidFill>
                </a:rPr>
              </a:br>
              <a:r>
                <a:rPr lang="uk-UA" sz="1500" dirty="0">
                  <a:solidFill>
                    <a:schemeClr val="tx1"/>
                  </a:solidFill>
                </a:rPr>
                <a:t>Заповніть кваліметрію обираючи параметри (від 0</a:t>
              </a:r>
              <a:r>
                <a:rPr lang="en-US" sz="1500" dirty="0">
                  <a:solidFill>
                    <a:schemeClr val="tx1"/>
                  </a:solidFill>
                </a:rPr>
                <a:t>%</a:t>
              </a:r>
              <a:r>
                <a:rPr lang="uk-UA" sz="1500" dirty="0">
                  <a:solidFill>
                    <a:schemeClr val="tx1"/>
                  </a:solidFill>
                </a:rPr>
                <a:t> до 100</a:t>
              </a:r>
              <a:r>
                <a:rPr lang="en-US" sz="1500" dirty="0">
                  <a:solidFill>
                    <a:schemeClr val="tx1"/>
                  </a:solidFill>
                </a:rPr>
                <a:t> %</a:t>
              </a:r>
              <a:r>
                <a:rPr lang="uk-UA" sz="1500" dirty="0">
                  <a:solidFill>
                    <a:schemeClr val="tx1"/>
                  </a:solidFill>
                </a:rPr>
                <a:t>) відповідно до критеріїв описаних в зверненні до вчителя (8 крок).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1586" y="6734601"/>
              <a:ext cx="1787525" cy="1266395"/>
            </a:xfrm>
            <a:prstGeom prst="roundRect">
              <a:avLst>
                <a:gd name="adj" fmla="val 7289"/>
              </a:avLst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000" dirty="0">
                  <a:solidFill>
                    <a:schemeClr val="tx1"/>
                  </a:solidFill>
                </a:rPr>
                <a:t>17 </a:t>
              </a:r>
              <a:r>
                <a:rPr lang="uk-UA" sz="3000" dirty="0" err="1">
                  <a:solidFill>
                    <a:schemeClr val="tx1"/>
                  </a:solidFill>
                </a:rPr>
                <a:t>стр</a:t>
              </a:r>
              <a:r>
                <a:rPr lang="uk-UA" sz="3000" dirty="0">
                  <a:solidFill>
                    <a:schemeClr val="tx1"/>
                  </a:solidFill>
                </a:rPr>
                <a:t>.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572000" y="2060848"/>
            <a:ext cx="1424208" cy="1147767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6598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9"/>
            <a:ext cx="7803359" cy="5862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5" y="5899177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11-й 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Ознайомтесь з рівнем професійної майстерності.</a:t>
            </a:r>
          </a:p>
          <a:p>
            <a:pPr algn="ctr"/>
            <a:r>
              <a:rPr lang="uk-UA" sz="1500" dirty="0">
                <a:solidFill>
                  <a:schemeClr val="tx1"/>
                </a:solidFill>
              </a:rPr>
              <a:t>Натисніть кнопку «Продовжити».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189" y="5899177"/>
            <a:ext cx="1340644" cy="944255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18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1680" y="2204864"/>
            <a:ext cx="788873" cy="383204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03357" y="14569"/>
            <a:ext cx="1340644" cy="5884608"/>
          </a:xfrm>
          <a:prstGeom prst="roundRect">
            <a:avLst>
              <a:gd name="adj" fmla="val 7289"/>
            </a:avLst>
          </a:prstGeom>
          <a:solidFill>
            <a:schemeClr val="bg1">
              <a:lumMod val="95000"/>
              <a:alpha val="9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Вчитель </a:t>
            </a:r>
            <a:br>
              <a:rPr lang="uk-UA" sz="2700" dirty="0">
                <a:solidFill>
                  <a:schemeClr val="tx1"/>
                </a:solidFill>
              </a:rPr>
            </a:br>
            <a:r>
              <a:rPr lang="uk-UA" sz="2700" dirty="0">
                <a:solidFill>
                  <a:schemeClr val="tx1"/>
                </a:solidFill>
              </a:rPr>
              <a:t>що атестується</a:t>
            </a:r>
          </a:p>
        </p:txBody>
      </p:sp>
    </p:spTree>
    <p:extLst>
      <p:ext uri="{BB962C8B-B14F-4D97-AF65-F5344CB8AC3E}">
        <p14:creationId xmlns:p14="http://schemas.microsoft.com/office/powerpoint/2010/main" val="25352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3360" cy="59082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12-й крок</a:t>
            </a:r>
          </a:p>
          <a:p>
            <a:pPr algn="ctr"/>
            <a:r>
              <a:rPr lang="uk-UA" sz="3000" dirty="0">
                <a:solidFill>
                  <a:schemeClr val="tx1"/>
                </a:solidFill>
              </a:rPr>
              <a:t>Відкрити сайт </a:t>
            </a:r>
            <a:r>
              <a:rPr lang="en-US" sz="3000" dirty="0">
                <a:solidFill>
                  <a:schemeClr val="tx1"/>
                </a:solidFill>
                <a:hlinkClick r:id="rId3"/>
              </a:rPr>
              <a:t>at.isuo.org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189" y="5908204"/>
            <a:ext cx="1340644" cy="944193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1</a:t>
            </a:r>
            <a:r>
              <a:rPr lang="uk-UA" sz="3000" dirty="0">
                <a:solidFill>
                  <a:schemeClr val="tx1"/>
                </a:solidFill>
              </a:rPr>
              <a:t>9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03357" y="0"/>
            <a:ext cx="1340644" cy="5908204"/>
          </a:xfrm>
          <a:prstGeom prst="roundRect">
            <a:avLst>
              <a:gd name="adj" fmla="val 7289"/>
            </a:avLst>
          </a:prstGeom>
          <a:pattFill prst="lgGrid">
            <a:fgClr>
              <a:srgbClr val="FFC000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42938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" y="0"/>
            <a:ext cx="7797354" cy="587727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5523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13</a:t>
            </a:r>
            <a:r>
              <a:rPr lang="uk-UA" sz="3000" dirty="0">
                <a:solidFill>
                  <a:schemeClr val="tx1"/>
                </a:solidFill>
              </a:rPr>
              <a:t>-й 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Авторизуватись в системі заповнивши поля «Логін», «Пароль» вгорі справа.</a:t>
            </a:r>
          </a:p>
          <a:p>
            <a:pPr algn="ctr"/>
            <a:r>
              <a:rPr lang="uk-UA" sz="1500" dirty="0">
                <a:solidFill>
                  <a:schemeClr val="tx1"/>
                </a:solidFill>
              </a:rPr>
              <a:t>Логін/Пароль такий самий як і на порталі «Мої знання».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" y="5913745"/>
            <a:ext cx="1340644" cy="944255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20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476672"/>
            <a:ext cx="1368152" cy="792088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03357" y="0"/>
            <a:ext cx="1340644" cy="5908204"/>
          </a:xfrm>
          <a:prstGeom prst="roundRect">
            <a:avLst>
              <a:gd name="adj" fmla="val 7289"/>
            </a:avLst>
          </a:prstGeom>
          <a:pattFill prst="lgGrid">
            <a:fgClr>
              <a:srgbClr val="FFC000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2534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35523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14</a:t>
            </a:r>
            <a:r>
              <a:rPr lang="uk-UA" sz="3000" dirty="0" smtClean="0">
                <a:solidFill>
                  <a:schemeClr val="tx1"/>
                </a:solidFill>
              </a:rPr>
              <a:t>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 smtClean="0">
                <a:solidFill>
                  <a:schemeClr val="tx1"/>
                </a:solidFill>
              </a:rPr>
              <a:t>На вкладці «Список на атестацію» обрати вчителів чергової атестації та встановивши відповідні параметри натиснути кнопку «Додати до списку».</a:t>
            </a:r>
            <a:endParaRPr lang="uk-UA" sz="15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" y="5913745"/>
            <a:ext cx="1340644" cy="944255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21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6714" y="0"/>
            <a:ext cx="7780864" cy="590488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43808" y="1052736"/>
            <a:ext cx="1368152" cy="360040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03357" y="0"/>
            <a:ext cx="1340644" cy="5908204"/>
          </a:xfrm>
          <a:prstGeom prst="roundRect">
            <a:avLst>
              <a:gd name="adj" fmla="val 7289"/>
            </a:avLst>
          </a:prstGeom>
          <a:pattFill prst="lgGrid">
            <a:fgClr>
              <a:srgbClr val="FFC000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1980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4"/>
            <a:ext cx="7804067" cy="589496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15</a:t>
            </a:r>
            <a:r>
              <a:rPr lang="uk-UA" sz="3000" dirty="0" smtClean="0">
                <a:solidFill>
                  <a:schemeClr val="tx1"/>
                </a:solidFill>
              </a:rPr>
              <a:t>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На вкладці «Заяви» розташовано перелік заяв педагогічних працівників.</a:t>
            </a:r>
          </a:p>
          <a:p>
            <a:pPr algn="ctr"/>
            <a:r>
              <a:rPr lang="uk-UA" sz="1500" dirty="0">
                <a:solidFill>
                  <a:schemeClr val="tx1"/>
                </a:solidFill>
              </a:rPr>
              <a:t>Потрібно обробити всі заяви. Натисніть на прізвище та перейдіть до наступного кроку.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189" y="5921448"/>
            <a:ext cx="1340644" cy="936552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22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450476" cy="239000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772816"/>
            <a:ext cx="648072" cy="1080120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03357" y="0"/>
            <a:ext cx="1340644" cy="5908204"/>
          </a:xfrm>
          <a:prstGeom prst="roundRect">
            <a:avLst>
              <a:gd name="adj" fmla="val 7289"/>
            </a:avLst>
          </a:prstGeom>
          <a:pattFill prst="lgGrid">
            <a:fgClr>
              <a:srgbClr val="FFC000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2541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4068" cy="587727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938" y="5906991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16-й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На сторінці, що відображає персональні дані заяви вчителя потрібно заповнити рейтингову форму.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9917" y="5906991"/>
            <a:ext cx="1340644" cy="936441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23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1700808"/>
            <a:ext cx="2808312" cy="383204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03357" y="0"/>
            <a:ext cx="1340644" cy="5908204"/>
          </a:xfrm>
          <a:prstGeom prst="roundRect">
            <a:avLst>
              <a:gd name="adj" fmla="val 7289"/>
            </a:avLst>
          </a:prstGeom>
          <a:pattFill prst="lgGrid">
            <a:fgClr>
              <a:srgbClr val="FFC000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10800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40812910"/>
              </p:ext>
            </p:extLst>
          </p:nvPr>
        </p:nvGraphicFramePr>
        <p:xfrm>
          <a:off x="179512" y="908720"/>
          <a:ext cx="8719841" cy="563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9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4068" cy="587727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2558" y="5908142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17-й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Заповнивши рейтингову форму та переглянувши результат натисніть кнопку «Продовжити».</a:t>
            </a:r>
            <a:endParaRPr lang="uk-UA" sz="1500" strike="sngStrike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9004" y="5908142"/>
            <a:ext cx="1340644" cy="944255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24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2132856"/>
            <a:ext cx="792088" cy="383204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03357" y="0"/>
            <a:ext cx="1340644" cy="5908204"/>
          </a:xfrm>
          <a:prstGeom prst="roundRect">
            <a:avLst>
              <a:gd name="adj" fmla="val 7289"/>
            </a:avLst>
          </a:prstGeom>
          <a:pattFill prst="lgGrid">
            <a:fgClr>
              <a:srgbClr val="FFC000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31463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4068" cy="592568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8656" y="5925684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18-й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Перегляньте результат рейтингової форми.</a:t>
            </a:r>
          </a:p>
          <a:p>
            <a:pPr algn="ctr"/>
            <a:r>
              <a:rPr lang="uk-UA" sz="1200" dirty="0">
                <a:solidFill>
                  <a:schemeClr val="tx1"/>
                </a:solidFill>
              </a:rPr>
              <a:t>Оберіть з </a:t>
            </a:r>
            <a:r>
              <a:rPr lang="uk-UA" sz="1200" dirty="0" err="1">
                <a:solidFill>
                  <a:schemeClr val="tx1"/>
                </a:solidFill>
              </a:rPr>
              <a:t>випадаючого</a:t>
            </a:r>
            <a:r>
              <a:rPr lang="uk-UA" sz="1200" dirty="0">
                <a:solidFill>
                  <a:schemeClr val="tx1"/>
                </a:solidFill>
              </a:rPr>
              <a:t> списку підтвердження займаній посаді або передати заяву на наступний рівень.</a:t>
            </a:r>
          </a:p>
          <a:p>
            <a:pPr algn="ctr"/>
            <a:r>
              <a:rPr lang="uk-UA" sz="1200" dirty="0">
                <a:solidFill>
                  <a:schemeClr val="tx1"/>
                </a:solidFill>
              </a:rPr>
              <a:t>Натисніть кнопку «Зберегти».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988" y="5925684"/>
            <a:ext cx="1340644" cy="926713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25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5373216"/>
            <a:ext cx="4197470" cy="35212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03357" y="0"/>
            <a:ext cx="1340644" cy="5908204"/>
          </a:xfrm>
          <a:prstGeom prst="roundRect">
            <a:avLst>
              <a:gd name="adj" fmla="val 7289"/>
            </a:avLst>
          </a:prstGeom>
          <a:pattFill prst="lgGrid">
            <a:fgClr>
              <a:srgbClr val="FFC000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42355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3360" cy="59082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1-й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</a:p>
          <a:p>
            <a:pPr algn="ctr"/>
            <a:r>
              <a:rPr lang="uk-UA" sz="3000" dirty="0">
                <a:solidFill>
                  <a:schemeClr val="tx1"/>
                </a:solidFill>
              </a:rPr>
              <a:t>Відкрити сайт </a:t>
            </a:r>
            <a:r>
              <a:rPr lang="en-US" sz="3000" dirty="0">
                <a:solidFill>
                  <a:schemeClr val="tx1"/>
                </a:solidFill>
                <a:hlinkClick r:id="rId3"/>
              </a:rPr>
              <a:t>at.isuo.org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189" y="5908204"/>
            <a:ext cx="1340644" cy="944193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26 </a:t>
            </a:r>
            <a:r>
              <a:rPr lang="uk-UA" sz="3000" dirty="0" err="1" smtClean="0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03357" y="0"/>
            <a:ext cx="1340644" cy="5877272"/>
          </a:xfrm>
          <a:prstGeom prst="roundRect">
            <a:avLst>
              <a:gd name="adj" fmla="val 7289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25938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" y="0"/>
            <a:ext cx="7797354" cy="587727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5523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2</a:t>
            </a:r>
            <a:r>
              <a:rPr lang="uk-UA" sz="3000" dirty="0" smtClean="0">
                <a:solidFill>
                  <a:schemeClr val="tx1"/>
                </a:solidFill>
              </a:rPr>
              <a:t>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Авторизуватись в системі заповнивши поля «Логін», «Пароль» вгорі справа</a:t>
            </a:r>
            <a:r>
              <a:rPr lang="uk-UA" sz="1500" dirty="0" smtClean="0">
                <a:solidFill>
                  <a:schemeClr val="tx1"/>
                </a:solidFill>
              </a:rPr>
              <a:t>.</a:t>
            </a:r>
            <a:endParaRPr lang="uk-UA" sz="15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4" y="5913745"/>
            <a:ext cx="1340644" cy="944255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27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476672"/>
            <a:ext cx="1368152" cy="792088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03357" y="0"/>
            <a:ext cx="1340644" cy="5877272"/>
          </a:xfrm>
          <a:prstGeom prst="roundRect">
            <a:avLst>
              <a:gd name="adj" fmla="val 7289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8334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4"/>
            <a:ext cx="7804067" cy="589496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3</a:t>
            </a:r>
            <a:r>
              <a:rPr lang="uk-UA" sz="3000" dirty="0" smtClean="0">
                <a:solidFill>
                  <a:schemeClr val="tx1"/>
                </a:solidFill>
              </a:rPr>
              <a:t>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На вкладці «Заяви» розташовано перелік заяв педагогічних </a:t>
            </a:r>
            <a:r>
              <a:rPr lang="uk-UA" sz="1500" dirty="0" smtClean="0">
                <a:solidFill>
                  <a:schemeClr val="tx1"/>
                </a:solidFill>
              </a:rPr>
              <a:t>працівників.</a:t>
            </a:r>
          </a:p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Натисніть </a:t>
            </a:r>
            <a:r>
              <a:rPr lang="uk-UA" sz="1500" dirty="0">
                <a:solidFill>
                  <a:schemeClr val="tx1"/>
                </a:solidFill>
              </a:rPr>
              <a:t>на прізвище та перейдіть до наступного кроку.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189" y="5921448"/>
            <a:ext cx="1340644" cy="936552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28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450476" cy="239000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772816"/>
            <a:ext cx="648072" cy="1080120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03357" y="0"/>
            <a:ext cx="1340644" cy="5877272"/>
          </a:xfrm>
          <a:prstGeom prst="roundRect">
            <a:avLst>
              <a:gd name="adj" fmla="val 7289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41299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4068" cy="592568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8656" y="5925684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4-й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Перегляньте результат рейтингової </a:t>
            </a:r>
            <a:r>
              <a:rPr lang="uk-UA" sz="1200" dirty="0" smtClean="0">
                <a:solidFill>
                  <a:schemeClr val="tx1"/>
                </a:solidFill>
              </a:rPr>
              <a:t>форми та портфоліо вчителя.</a:t>
            </a:r>
            <a:endParaRPr lang="uk-UA" sz="1200" dirty="0">
              <a:solidFill>
                <a:schemeClr val="tx1"/>
              </a:solidFill>
            </a:endParaRPr>
          </a:p>
          <a:p>
            <a:pPr algn="ctr"/>
            <a:r>
              <a:rPr lang="uk-UA" sz="1200" dirty="0">
                <a:solidFill>
                  <a:schemeClr val="tx1"/>
                </a:solidFill>
              </a:rPr>
              <a:t>Оберіть з </a:t>
            </a:r>
            <a:r>
              <a:rPr lang="uk-UA" sz="1200" dirty="0" err="1">
                <a:solidFill>
                  <a:schemeClr val="tx1"/>
                </a:solidFill>
              </a:rPr>
              <a:t>випадаючого</a:t>
            </a:r>
            <a:r>
              <a:rPr lang="uk-UA" sz="1200" dirty="0">
                <a:solidFill>
                  <a:schemeClr val="tx1"/>
                </a:solidFill>
              </a:rPr>
              <a:t> списку підтвердження займаній посаді або передати заяву на наступний рівень.</a:t>
            </a:r>
          </a:p>
          <a:p>
            <a:pPr algn="ctr"/>
            <a:r>
              <a:rPr lang="uk-UA" sz="1200" dirty="0">
                <a:solidFill>
                  <a:schemeClr val="tx1"/>
                </a:solidFill>
              </a:rPr>
              <a:t>Натисніть кнопку «Зберегти».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988" y="5925684"/>
            <a:ext cx="1340644" cy="926713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29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5373216"/>
            <a:ext cx="4197470" cy="50405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03357" y="0"/>
            <a:ext cx="1340644" cy="5877272"/>
          </a:xfrm>
          <a:prstGeom prst="roundRect">
            <a:avLst>
              <a:gd name="adj" fmla="val 7289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</p:spTree>
    <p:extLst>
      <p:ext uri="{BB962C8B-B14F-4D97-AF65-F5344CB8AC3E}">
        <p14:creationId xmlns:p14="http://schemas.microsoft.com/office/powerpoint/2010/main" val="42031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4068" cy="587727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803357" y="0"/>
            <a:ext cx="1340644" cy="5877272"/>
          </a:xfrm>
          <a:prstGeom prst="roundRect">
            <a:avLst>
              <a:gd name="adj" fmla="val 7289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Голова атестаційної комісії </a:t>
            </a:r>
            <a:r>
              <a:rPr lang="uk-UA" sz="3000" dirty="0" smtClean="0">
                <a:solidFill>
                  <a:schemeClr val="tx1"/>
                </a:solidFill>
              </a:rPr>
              <a:t>ІІ </a:t>
            </a:r>
            <a:r>
              <a:rPr lang="uk-UA" sz="3000" dirty="0">
                <a:solidFill>
                  <a:schemeClr val="tx1"/>
                </a:solidFill>
              </a:rPr>
              <a:t>рівень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9455" y="5914958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5-й </a:t>
            </a:r>
            <a:r>
              <a:rPr lang="uk-UA" sz="3000" dirty="0">
                <a:solidFill>
                  <a:schemeClr val="tx1"/>
                </a:solidFill>
              </a:rPr>
              <a:t>крок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uk-UA" sz="1500" dirty="0">
                <a:solidFill>
                  <a:schemeClr val="tx1"/>
                </a:solidFill>
              </a:rPr>
              <a:t>Перейдіть на вкладку «Заяви» та опрацюйте весь список поданих заяв.</a:t>
            </a:r>
            <a:endParaRPr lang="uk-UA" sz="1500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914958"/>
            <a:ext cx="1340644" cy="943042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30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691522"/>
            <a:ext cx="7416824" cy="1233422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268760"/>
            <a:ext cx="432048" cy="288032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9772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" y="-24629"/>
            <a:ext cx="7799292" cy="592656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Заяви</a:t>
            </a:r>
            <a:r>
              <a:rPr lang="uk-UA" sz="2000" dirty="0">
                <a:solidFill>
                  <a:schemeClr val="tx1"/>
                </a:solidFill>
              </a:rPr>
              <a:t>, для яких було обрано «відповідає займаній посаді», будуть відображатись на сторінці вчителя, на вкладці «атестаційні листи» 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5698" y="5913745"/>
            <a:ext cx="1340644" cy="959190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31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624" y="1340768"/>
            <a:ext cx="685799" cy="218792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62" y="1599984"/>
            <a:ext cx="7586174" cy="1252951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03357" y="1"/>
            <a:ext cx="1340644" cy="5913744"/>
          </a:xfrm>
          <a:prstGeom prst="roundRect">
            <a:avLst>
              <a:gd name="adj" fmla="val 7289"/>
            </a:avLst>
          </a:prstGeom>
          <a:solidFill>
            <a:schemeClr val="bg1">
              <a:lumMod val="95000"/>
              <a:alpha val="9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Вчитель </a:t>
            </a:r>
            <a:br>
              <a:rPr lang="uk-UA" sz="3000" dirty="0">
                <a:solidFill>
                  <a:schemeClr val="tx1"/>
                </a:solidFill>
              </a:rPr>
            </a:br>
            <a:r>
              <a:rPr lang="uk-UA" sz="3000" dirty="0">
                <a:solidFill>
                  <a:schemeClr val="tx1"/>
                </a:solidFill>
              </a:rPr>
              <a:t>що атестується</a:t>
            </a:r>
          </a:p>
        </p:txBody>
      </p:sp>
    </p:spTree>
    <p:extLst>
      <p:ext uri="{BB962C8B-B14F-4D97-AF65-F5344CB8AC3E}">
        <p14:creationId xmlns:p14="http://schemas.microsoft.com/office/powerpoint/2010/main" val="26096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743197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9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6826" y="917764"/>
            <a:ext cx="7927041" cy="1411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50" dirty="0"/>
          </a:p>
          <a:p>
            <a:pPr algn="ctr"/>
            <a:r>
              <a:rPr lang="uk-UA" sz="2700" dirty="0"/>
              <a:t>УВАГА!</a:t>
            </a:r>
          </a:p>
          <a:p>
            <a:pPr algn="ctr"/>
            <a:r>
              <a:rPr lang="uk-UA" sz="2700" dirty="0"/>
              <a:t>Використання сервісів </a:t>
            </a:r>
            <a:r>
              <a:rPr lang="en-US" sz="2700" dirty="0"/>
              <a:t>WEB-2.0</a:t>
            </a:r>
            <a:r>
              <a:rPr lang="uk-UA" sz="2700" dirty="0"/>
              <a:t> при створенні портфоліо за бажанням</a:t>
            </a:r>
          </a:p>
        </p:txBody>
      </p:sp>
      <p:pic>
        <p:nvPicPr>
          <p:cNvPr id="1028" name="Picture 4" descr="http://worldtemplates.net/uploads/posts/2012-02/1328077066_web-2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05" y="2636912"/>
            <a:ext cx="4920481" cy="36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041" b="4762"/>
          <a:stretch/>
        </p:blipFill>
        <p:spPr>
          <a:xfrm>
            <a:off x="12994" y="0"/>
            <a:ext cx="779294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806006" y="-1"/>
            <a:ext cx="1340644" cy="6858001"/>
          </a:xfrm>
          <a:prstGeom prst="roundRect">
            <a:avLst>
              <a:gd name="adj" fmla="val 7289"/>
            </a:avLst>
          </a:prstGeom>
          <a:gradFill>
            <a:gsLst>
              <a:gs pos="0">
                <a:schemeClr val="accent1">
                  <a:tint val="37000"/>
                  <a:satMod val="300000"/>
                  <a:alpha val="29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700" dirty="0" smtClean="0">
                <a:solidFill>
                  <a:schemeClr val="tx1"/>
                </a:solidFill>
              </a:rPr>
              <a:t>Сайт атестації педпрацівників</a:t>
            </a:r>
            <a:endParaRPr lang="uk-UA" sz="27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94" y="6037314"/>
            <a:ext cx="7792940" cy="8206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at.isuo.org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925" r="19288"/>
          <a:stretch/>
        </p:blipFill>
        <p:spPr>
          <a:xfrm>
            <a:off x="0" y="0"/>
            <a:ext cx="7777370" cy="685844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90363" y="-1"/>
            <a:ext cx="1340644" cy="6853915"/>
          </a:xfrm>
          <a:prstGeom prst="roundRect">
            <a:avLst>
              <a:gd name="adj" fmla="val 7289"/>
            </a:avLst>
          </a:prstGeom>
          <a:gradFill>
            <a:gsLst>
              <a:gs pos="0">
                <a:schemeClr val="accent1">
                  <a:shade val="93000"/>
                  <a:satMod val="130000"/>
                  <a:alpha val="23000"/>
                </a:schemeClr>
              </a:gs>
              <a:gs pos="100000">
                <a:schemeClr val="accent1">
                  <a:shade val="94000"/>
                  <a:satMod val="135000"/>
                  <a:alpha val="3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 smtClean="0">
                <a:solidFill>
                  <a:schemeClr val="tx1"/>
                </a:solidFill>
              </a:rPr>
              <a:t>Освітній портал Дніпропетровщини</a:t>
            </a:r>
            <a:endParaRPr lang="uk-UA" sz="27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2994" y="6009940"/>
            <a:ext cx="7790363" cy="841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dnepredu.com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90364" cy="5913744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4" y="5913745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1-й крок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Потрібно на сайті «ІСУО» сформувати логіни/паролі для голів атестаційних комісій першого рівня.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4181" y="5913745"/>
            <a:ext cx="1340644" cy="944255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1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90363" y="-1"/>
            <a:ext cx="1340644" cy="5913745"/>
          </a:xfrm>
          <a:prstGeom prst="roundRect">
            <a:avLst>
              <a:gd name="adj" fmla="val 7289"/>
            </a:avLst>
          </a:prstGeom>
          <a:solidFill>
            <a:srgbClr val="00B050">
              <a:alpha val="36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Районний куратор «ІСУО»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293096"/>
            <a:ext cx="3851919" cy="1432964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576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31158" cy="5913745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803357" y="1"/>
            <a:ext cx="1340644" cy="5925866"/>
          </a:xfrm>
          <a:prstGeom prst="roundRect">
            <a:avLst>
              <a:gd name="adj" fmla="val 7289"/>
            </a:avLst>
          </a:prstGeom>
          <a:solidFill>
            <a:schemeClr val="accent6">
              <a:lumMod val="40000"/>
              <a:lumOff val="60000"/>
              <a:alpha val="3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Адміністратор програми «Курс-школа»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925867"/>
            <a:ext cx="1340644" cy="932133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2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67" y="857250"/>
            <a:ext cx="3711871" cy="51435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455" y="5925867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2-й крок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Потрібно заповнити інформацією вкладки програми «Курс-Школа».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uk-UA" dirty="0">
                <a:solidFill>
                  <a:schemeClr val="tx1"/>
                </a:solidFill>
              </a:rPr>
              <a:t>На вкладці «Основні» заповнити «Посада», «Пед. кваліфікація» та «Дату».</a:t>
            </a:r>
            <a:endParaRPr lang="ru-RU" sz="3000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07819" y="884146"/>
            <a:ext cx="1628858" cy="1148408"/>
            <a:chOff x="3610424" y="35860"/>
            <a:chExt cx="2171811" cy="153121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610424" y="35860"/>
              <a:ext cx="854000" cy="475128"/>
            </a:xfrm>
            <a:prstGeom prst="roundRect">
              <a:avLst/>
            </a:prstGeom>
            <a:noFill/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4464424" y="510988"/>
              <a:ext cx="1317811" cy="105608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2716066" y="2032554"/>
            <a:ext cx="3664565" cy="841756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1669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" y="-8452"/>
            <a:ext cx="7804548" cy="5922197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803357" y="1"/>
            <a:ext cx="1340644" cy="5915422"/>
          </a:xfrm>
          <a:prstGeom prst="roundRect">
            <a:avLst>
              <a:gd name="adj" fmla="val 7289"/>
            </a:avLst>
          </a:prstGeom>
          <a:solidFill>
            <a:schemeClr val="accent6">
              <a:lumMod val="40000"/>
              <a:lumOff val="60000"/>
              <a:alpha val="3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700" dirty="0">
                <a:solidFill>
                  <a:schemeClr val="tx1"/>
                </a:solidFill>
              </a:rPr>
              <a:t>Адміністратор програми «Курс-школа»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189" y="5915423"/>
            <a:ext cx="1340644" cy="942577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3 </a:t>
            </a:r>
            <a:r>
              <a:rPr lang="uk-UA" sz="3000" dirty="0" err="1">
                <a:solidFill>
                  <a:schemeClr val="tx1"/>
                </a:solidFill>
              </a:rPr>
              <a:t>стр</a:t>
            </a:r>
            <a:r>
              <a:rPr lang="uk-UA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41078" y="2708920"/>
            <a:ext cx="225727" cy="622018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2996952"/>
            <a:ext cx="5238497" cy="2785591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9455" y="5915423"/>
            <a:ext cx="7804546" cy="944255"/>
          </a:xfrm>
          <a:prstGeom prst="roundRect">
            <a:avLst>
              <a:gd name="adj" fmla="val 6983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3-й крок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Потрібно заповнити інформацією вкладки програми «Курс-Школа».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На вкладці «Для співробітників» додати спеціальність за дипломом.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8257" y="1026881"/>
            <a:ext cx="1149847" cy="283051"/>
          </a:xfrm>
          <a:prstGeom prst="round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8" name="Прямая со стрелкой 7"/>
          <p:cNvCxnSpPr>
            <a:stCxn id="14" idx="2"/>
          </p:cNvCxnSpPr>
          <p:nvPr/>
        </p:nvCxnSpPr>
        <p:spPr>
          <a:xfrm>
            <a:off x="4933181" y="1309932"/>
            <a:ext cx="2007897" cy="18310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994070" y="3384384"/>
            <a:ext cx="1059872" cy="10074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518</Words>
  <Application>Microsoft Office PowerPoint</Application>
  <PresentationFormat>Экран (4:3)</PresentationFormat>
  <Paragraphs>135</Paragraphs>
  <Slides>38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Тема Office</vt:lpstr>
      <vt:lpstr>Специальное оформление</vt:lpstr>
      <vt:lpstr>Інструкція з реєстрації в системі «Е-атестація»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108-1-Vova</cp:lastModifiedBy>
  <cp:revision>41</cp:revision>
  <dcterms:created xsi:type="dcterms:W3CDTF">2009-01-08T12:15:48Z</dcterms:created>
  <dcterms:modified xsi:type="dcterms:W3CDTF">2015-01-29T07:16:24Z</dcterms:modified>
</cp:coreProperties>
</file>