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28"/>
  </p:notesMasterIdLst>
  <p:handoutMasterIdLst>
    <p:handoutMasterId r:id="rId29"/>
  </p:handoutMasterIdLst>
  <p:sldIdLst>
    <p:sldId id="307" r:id="rId2"/>
    <p:sldId id="289" r:id="rId3"/>
    <p:sldId id="278" r:id="rId4"/>
    <p:sldId id="279" r:id="rId5"/>
    <p:sldId id="290" r:id="rId6"/>
    <p:sldId id="286" r:id="rId7"/>
    <p:sldId id="284" r:id="rId8"/>
    <p:sldId id="287" r:id="rId9"/>
    <p:sldId id="297" r:id="rId10"/>
    <p:sldId id="291" r:id="rId11"/>
    <p:sldId id="292" r:id="rId12"/>
    <p:sldId id="293" r:id="rId13"/>
    <p:sldId id="294" r:id="rId14"/>
    <p:sldId id="285" r:id="rId15"/>
    <p:sldId id="295" r:id="rId16"/>
    <p:sldId id="288" r:id="rId17"/>
    <p:sldId id="299" r:id="rId18"/>
    <p:sldId id="305" r:id="rId19"/>
    <p:sldId id="306" r:id="rId20"/>
    <p:sldId id="259" r:id="rId21"/>
    <p:sldId id="301" r:id="rId22"/>
    <p:sldId id="260" r:id="rId23"/>
    <p:sldId id="300" r:id="rId24"/>
    <p:sldId id="303" r:id="rId25"/>
    <p:sldId id="304" r:id="rId26"/>
    <p:sldId id="302" r:id="rId27"/>
  </p:sldIdLst>
  <p:sldSz cx="12192000" cy="6858000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19C18-39BC-45BC-A0F1-59F317BBD44A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3DBDA-0832-4DFC-807F-53537EBD31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10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3E96E-493F-42D7-AD1F-8DCA156720AF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E6F6-BDFB-4068-A539-243BB26EB8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685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2725738" y="508000"/>
            <a:ext cx="4505325" cy="2535238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827A84-827E-41CE-A9DA-9E5FAE1AD91E}" type="slidenum">
              <a:rPr lang="uk-UA" smtClean="0"/>
              <a:pPr>
                <a:defRPr/>
              </a:pPr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13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5718-0DCB-4FE7-A924-AC4F84F3C5B0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E25-BA5B-48C9-BED1-495F65C430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319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5718-0DCB-4FE7-A924-AC4F84F3C5B0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E25-BA5B-48C9-BED1-495F65C430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37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5718-0DCB-4FE7-A924-AC4F84F3C5B0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E25-BA5B-48C9-BED1-495F65C430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292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5718-0DCB-4FE7-A924-AC4F84F3C5B0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E25-BA5B-48C9-BED1-495F65C430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182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5718-0DCB-4FE7-A924-AC4F84F3C5B0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E25-BA5B-48C9-BED1-495F65C430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439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5718-0DCB-4FE7-A924-AC4F84F3C5B0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E25-BA5B-48C9-BED1-495F65C430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323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5718-0DCB-4FE7-A924-AC4F84F3C5B0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E25-BA5B-48C9-BED1-495F65C430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047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5718-0DCB-4FE7-A924-AC4F84F3C5B0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E25-BA5B-48C9-BED1-495F65C430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503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5718-0DCB-4FE7-A924-AC4F84F3C5B0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E25-BA5B-48C9-BED1-495F65C430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47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5718-0DCB-4FE7-A924-AC4F84F3C5B0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E25-BA5B-48C9-BED1-495F65C430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77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5718-0DCB-4FE7-A924-AC4F84F3C5B0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E25-BA5B-48C9-BED1-495F65C430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404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5718-0DCB-4FE7-A924-AC4F84F3C5B0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DDE25-BA5B-48C9-BED1-495F65C430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897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4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00px-Dnipropetrovsk_regions.sv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40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95" y="1621693"/>
            <a:ext cx="6620795" cy="4048871"/>
          </a:xfrm>
          <a:prstGeom prst="rect">
            <a:avLst/>
          </a:prstGeom>
          <a:noFill/>
          <a:ln cmpd="dbl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7402" y="71152"/>
            <a:ext cx="8577118" cy="315305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00CC"/>
                </a:solidFill>
              </a:rPr>
              <a:t>МАЛОКОМПЛЕКТНІ ЗАКЛАДИ ОСВІТИ ОБЛАСТІ У 2019/2020 НАВЧАЛЬНОМУ РОЦІ</a:t>
            </a:r>
            <a:endParaRPr lang="uk-UA" sz="1600" b="1" dirty="0">
              <a:solidFill>
                <a:srgbClr val="0000CC"/>
              </a:solidFill>
            </a:endParaRPr>
          </a:p>
        </p:txBody>
      </p:sp>
      <p:cxnSp>
        <p:nvCxnSpPr>
          <p:cNvPr id="74" name="Пряма зі стрілкою 73"/>
          <p:cNvCxnSpPr>
            <a:cxnSpLocks/>
          </p:cNvCxnSpPr>
          <p:nvPr/>
        </p:nvCxnSpPr>
        <p:spPr>
          <a:xfrm flipH="1" flipV="1">
            <a:off x="8896773" y="3811543"/>
            <a:ext cx="365413" cy="490953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Рівнобедрений трикутник 143"/>
          <p:cNvSpPr/>
          <p:nvPr/>
        </p:nvSpPr>
        <p:spPr>
          <a:xfrm>
            <a:off x="8821373" y="3710658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151732" y="3980116"/>
            <a:ext cx="197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Миронівський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НВК "ЗНЗ  І ст. - ДНЗ«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Межівської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РДА </a:t>
            </a:r>
            <a:endParaRPr lang="ru-RU" sz="800" b="1" dirty="0">
              <a:solidFill>
                <a:schemeClr val="bg1"/>
              </a:solidFill>
              <a:latin typeface="Times New Roman"/>
              <a:cs typeface="Times New Roman" panose="02020603050405020304" pitchFamily="18" charset="0"/>
            </a:endParaRPr>
          </a:p>
          <a:p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с.Миронове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пров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Шкільний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1</a:t>
            </a:r>
            <a:r>
              <a:rPr lang="ru-RU" sz="800" b="1" kern="100" dirty="0">
                <a:solidFill>
                  <a:schemeClr val="bg1"/>
                </a:solidFill>
                <a:latin typeface="Times New Roman"/>
              </a:rPr>
              <a:t>;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/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8;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</a:t>
            </a:r>
            <a:r>
              <a:rPr lang="uk-UA" sz="800" b="1" dirty="0">
                <a:solidFill>
                  <a:srgbClr val="0000CC"/>
                </a:solidFill>
                <a:latin typeface="Times New Roman"/>
              </a:rPr>
              <a:t>44,4 тис грн.</a:t>
            </a:r>
          </a:p>
        </p:txBody>
      </p:sp>
      <p:sp>
        <p:nvSpPr>
          <p:cNvPr id="150" name="Рівнобедрений трикутник 149"/>
          <p:cNvSpPr/>
          <p:nvPr/>
        </p:nvSpPr>
        <p:spPr>
          <a:xfrm>
            <a:off x="5025349" y="2276258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cxnSp>
        <p:nvCxnSpPr>
          <p:cNvPr id="151" name="Пряма зі стрілкою 150"/>
          <p:cNvCxnSpPr>
            <a:cxnSpLocks/>
          </p:cNvCxnSpPr>
          <p:nvPr/>
        </p:nvCxnSpPr>
        <p:spPr>
          <a:xfrm>
            <a:off x="2618573" y="1852787"/>
            <a:ext cx="2397003" cy="4959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466424" y="1144253"/>
            <a:ext cx="2091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ЗОШ І-ІІІ 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ст. с.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Молодіжне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;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Царичанської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РДА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с-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ще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Молодіжне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Шкільна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26;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25;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</a:t>
            </a:r>
            <a:r>
              <a:rPr lang="uk-UA" sz="800" b="1" dirty="0">
                <a:solidFill>
                  <a:srgbClr val="0000CC"/>
                </a:solidFill>
                <a:latin typeface="Times New Roman"/>
              </a:rPr>
              <a:t>42,3 тис грн.</a:t>
            </a:r>
          </a:p>
        </p:txBody>
      </p:sp>
      <p:sp>
        <p:nvSpPr>
          <p:cNvPr id="153" name="Рівнобедрений трикутник 152"/>
          <p:cNvSpPr/>
          <p:nvPr/>
        </p:nvSpPr>
        <p:spPr>
          <a:xfrm>
            <a:off x="6570753" y="2213805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cxnSp>
        <p:nvCxnSpPr>
          <p:cNvPr id="154" name="Пряма зі стрілкою 153"/>
          <p:cNvCxnSpPr>
            <a:cxnSpLocks/>
          </p:cNvCxnSpPr>
          <p:nvPr/>
        </p:nvCxnSpPr>
        <p:spPr>
          <a:xfrm flipH="1">
            <a:off x="6512841" y="884911"/>
            <a:ext cx="2056933" cy="1729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7998229" y="1889676"/>
            <a:ext cx="1596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Соколівська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ЗНЗ І-ІІ 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ст.;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Піщанська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ОТГ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с.Соколове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Шкільна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21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28;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</a:t>
            </a:r>
            <a:r>
              <a:rPr lang="uk-UA" sz="800" b="1" dirty="0">
                <a:solidFill>
                  <a:srgbClr val="FF0000"/>
                </a:solidFill>
                <a:latin typeface="Times New Roman"/>
              </a:rPr>
              <a:t>81,8 тис грн.</a:t>
            </a:r>
          </a:p>
        </p:txBody>
      </p:sp>
      <p:sp>
        <p:nvSpPr>
          <p:cNvPr id="156" name="Рівнобедрений трикутник 155"/>
          <p:cNvSpPr/>
          <p:nvPr/>
        </p:nvSpPr>
        <p:spPr>
          <a:xfrm>
            <a:off x="6426211" y="2627260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cxnSp>
        <p:nvCxnSpPr>
          <p:cNvPr id="157" name="Пряма зі стрілкою 156"/>
          <p:cNvCxnSpPr>
            <a:cxnSpLocks/>
          </p:cNvCxnSpPr>
          <p:nvPr/>
        </p:nvCxnSpPr>
        <p:spPr>
          <a:xfrm flipH="1">
            <a:off x="6621184" y="1021094"/>
            <a:ext cx="528023" cy="11890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9318985" y="1235370"/>
            <a:ext cx="200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Преображенський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НВК;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Юр’ївської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/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с.Преображенка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Шкільна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42;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34;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</a:t>
            </a:r>
            <a:r>
              <a:rPr lang="uk-UA" sz="800" b="1" dirty="0">
                <a:solidFill>
                  <a:srgbClr val="0033CC"/>
                </a:solidFill>
                <a:latin typeface="Times New Roman"/>
              </a:rPr>
              <a:t>38,7 тис грн.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383361" y="5990648"/>
            <a:ext cx="2229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Зеленогайський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НВК "ЗОШ І-ІІІ ст.-ДНЗ"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;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Томаківської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РДА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с.Зелений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Гай, Центральна, 19а;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46;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 </a:t>
            </a:r>
            <a:r>
              <a:rPr lang="uk-UA" sz="800" b="1" dirty="0">
                <a:solidFill>
                  <a:srgbClr val="FF0000"/>
                </a:solidFill>
                <a:latin typeface="Times New Roman"/>
              </a:rPr>
              <a:t>78,9 тис грн.</a:t>
            </a:r>
          </a:p>
        </p:txBody>
      </p:sp>
      <p:cxnSp>
        <p:nvCxnSpPr>
          <p:cNvPr id="178" name="Пряма зі стрілкою 177"/>
          <p:cNvCxnSpPr>
            <a:cxnSpLocks/>
          </p:cNvCxnSpPr>
          <p:nvPr/>
        </p:nvCxnSpPr>
        <p:spPr>
          <a:xfrm flipH="1" flipV="1">
            <a:off x="5792848" y="5107490"/>
            <a:ext cx="395152" cy="9436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 зі стрілкою 186"/>
          <p:cNvCxnSpPr>
            <a:cxnSpLocks/>
            <a:endCxn id="188" idx="1"/>
          </p:cNvCxnSpPr>
          <p:nvPr/>
        </p:nvCxnSpPr>
        <p:spPr>
          <a:xfrm>
            <a:off x="2650103" y="3882525"/>
            <a:ext cx="1666578" cy="1867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Рівнобедрений трикутник 187"/>
          <p:cNvSpPr/>
          <p:nvPr/>
        </p:nvSpPr>
        <p:spPr>
          <a:xfrm>
            <a:off x="4290881" y="4004062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219599" y="3602618"/>
            <a:ext cx="159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Сергіївка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ЗОШ 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І – ІІ ст.;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Софіївської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РДА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с.Сергіївка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Шкільна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7;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45;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</a:t>
            </a:r>
            <a:r>
              <a:rPr lang="uk-UA" sz="800" b="1" dirty="0">
                <a:solidFill>
                  <a:srgbClr val="0000CC"/>
                </a:solidFill>
                <a:latin typeface="Times New Roman"/>
              </a:rPr>
              <a:t>40,6 тис грн.</a:t>
            </a:r>
          </a:p>
        </p:txBody>
      </p:sp>
      <p:cxnSp>
        <p:nvCxnSpPr>
          <p:cNvPr id="193" name="Пряма зі стрілкою 192"/>
          <p:cNvCxnSpPr>
            <a:cxnSpLocks/>
          </p:cNvCxnSpPr>
          <p:nvPr/>
        </p:nvCxnSpPr>
        <p:spPr>
          <a:xfrm flipV="1">
            <a:off x="2545658" y="4400246"/>
            <a:ext cx="1556326" cy="213988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Рівнобедрений трикутник 193"/>
          <p:cNvSpPr/>
          <p:nvPr/>
        </p:nvSpPr>
        <p:spPr>
          <a:xfrm>
            <a:off x="4076949" y="4349161"/>
            <a:ext cx="103203" cy="130382"/>
          </a:xfrm>
          <a:prstGeom prst="triangle">
            <a:avLst/>
          </a:prstGeom>
          <a:solidFill>
            <a:srgbClr val="0000CC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1132882" y="4551957"/>
            <a:ext cx="1953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Володимирівська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ЗОШ І-ІІ  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ст.;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Софіївської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 ОТГ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с.Володимирівка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 Центральна, 5;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 29;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</a:t>
            </a:r>
            <a:r>
              <a:rPr lang="uk-UA" sz="800" b="1" dirty="0">
                <a:solidFill>
                  <a:srgbClr val="0000CC"/>
                </a:solidFill>
                <a:latin typeface="Times New Roman"/>
              </a:rPr>
              <a:t>60,8 тис грн.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6323606" y="4196946"/>
            <a:ext cx="172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Маяцький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НВК І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endParaRPr lang="en-US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Солонянської РДА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с.Маяк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 Набережна 4, 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8;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</a:t>
            </a:r>
            <a:r>
              <a:rPr lang="uk-UA" sz="800" dirty="0">
                <a:latin typeface="Times New Roman"/>
              </a:rPr>
              <a:t>  </a:t>
            </a:r>
            <a:r>
              <a:rPr lang="uk-UA" sz="800" b="1" dirty="0">
                <a:solidFill>
                  <a:srgbClr val="0000CC"/>
                </a:solidFill>
                <a:latin typeface="Times New Roman"/>
              </a:rPr>
              <a:t>61,1  тис грн.</a:t>
            </a:r>
          </a:p>
        </p:txBody>
      </p:sp>
      <p:sp>
        <p:nvSpPr>
          <p:cNvPr id="206" name="Рівнобедрений трикутник 205"/>
          <p:cNvSpPr/>
          <p:nvPr/>
        </p:nvSpPr>
        <p:spPr>
          <a:xfrm>
            <a:off x="5751729" y="3797078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 sz="700">
              <a:solidFill>
                <a:srgbClr val="FF0000"/>
              </a:solidFill>
            </a:endParaRPr>
          </a:p>
        </p:txBody>
      </p:sp>
      <p:cxnSp>
        <p:nvCxnSpPr>
          <p:cNvPr id="207" name="Пряма зі стрілкою 206"/>
          <p:cNvCxnSpPr>
            <a:cxnSpLocks/>
          </p:cNvCxnSpPr>
          <p:nvPr/>
        </p:nvCxnSpPr>
        <p:spPr>
          <a:xfrm flipH="1" flipV="1">
            <a:off x="5792848" y="3946546"/>
            <a:ext cx="593762" cy="486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6252241" y="5053117"/>
            <a:ext cx="2312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НВК"Миропільська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ЗШ І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ДНЗ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;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Солонянської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РДА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с.Миропіль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Шкільна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40;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 7;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 </a:t>
            </a:r>
            <a:r>
              <a:rPr lang="uk-UA" sz="800" b="1" dirty="0">
                <a:solidFill>
                  <a:srgbClr val="FF0000"/>
                </a:solidFill>
                <a:latin typeface="Times New Roman"/>
              </a:rPr>
              <a:t>82,7  тис грн</a:t>
            </a:r>
            <a:r>
              <a:rPr lang="uk-UA" sz="800" dirty="0">
                <a:solidFill>
                  <a:srgbClr val="FF0000"/>
                </a:solidFill>
                <a:latin typeface="Times New Roman"/>
              </a:rPr>
              <a:t>.</a:t>
            </a:r>
          </a:p>
        </p:txBody>
      </p:sp>
      <p:sp>
        <p:nvSpPr>
          <p:cNvPr id="215" name="Рівнобедрений трикутник 214"/>
          <p:cNvSpPr/>
          <p:nvPr/>
        </p:nvSpPr>
        <p:spPr>
          <a:xfrm>
            <a:off x="5493399" y="4057018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 sz="700">
              <a:solidFill>
                <a:srgbClr val="FF0000"/>
              </a:solidFill>
            </a:endParaRPr>
          </a:p>
        </p:txBody>
      </p:sp>
      <p:cxnSp>
        <p:nvCxnSpPr>
          <p:cNvPr id="216" name="Пряма зі стрілкою 215"/>
          <p:cNvCxnSpPr>
            <a:cxnSpLocks/>
            <a:endCxn id="215" idx="4"/>
          </p:cNvCxnSpPr>
          <p:nvPr/>
        </p:nvCxnSpPr>
        <p:spPr>
          <a:xfrm flipH="1" flipV="1">
            <a:off x="5596601" y="4187400"/>
            <a:ext cx="727006" cy="9413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 зі стрілкою 248"/>
          <p:cNvCxnSpPr>
            <a:cxnSpLocks/>
          </p:cNvCxnSpPr>
          <p:nvPr/>
        </p:nvCxnSpPr>
        <p:spPr>
          <a:xfrm>
            <a:off x="2664808" y="2518675"/>
            <a:ext cx="1365896" cy="2762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Рівнобедрений трикутник 249"/>
          <p:cNvSpPr/>
          <p:nvPr/>
        </p:nvSpPr>
        <p:spPr>
          <a:xfrm>
            <a:off x="4030705" y="2744267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1350521" y="2017635"/>
            <a:ext cx="194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Мар’янівська</a:t>
            </a:r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ЗШ І</a:t>
            </a:r>
            <a:r>
              <a:rPr lang="ru-RU" sz="800" b="1" dirty="0" smtClean="0">
                <a:solidFill>
                  <a:schemeClr val="bg1"/>
                </a:solidFill>
                <a:latin typeface="Times New Roman"/>
              </a:rPr>
              <a:t> – ІІ ст.;</a:t>
            </a:r>
          </a:p>
          <a:p>
            <a:r>
              <a:rPr lang="ru-RU" sz="800" b="1" dirty="0" smtClean="0">
                <a:solidFill>
                  <a:schemeClr val="bg1"/>
                </a:solidFill>
                <a:latin typeface="Times New Roman"/>
              </a:rPr>
              <a:t>ВО </a:t>
            </a:r>
            <a:r>
              <a:rPr lang="ru-RU" sz="800" b="1" dirty="0" err="1" smtClean="0">
                <a:solidFill>
                  <a:schemeClr val="bg1"/>
                </a:solidFill>
                <a:latin typeface="Times New Roman"/>
              </a:rPr>
              <a:t>П’ятихатської</a:t>
            </a:r>
            <a:r>
              <a:rPr lang="ru-RU" sz="800" b="1" dirty="0" smtClean="0">
                <a:solidFill>
                  <a:schemeClr val="bg1"/>
                </a:solidFill>
                <a:latin typeface="Times New Roman"/>
              </a:rPr>
              <a:t> РДА</a:t>
            </a:r>
            <a:br>
              <a:rPr lang="ru-RU" sz="800" b="1" dirty="0" smtClean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 smtClean="0">
                <a:solidFill>
                  <a:schemeClr val="bg1"/>
                </a:solidFill>
                <a:latin typeface="Times New Roman"/>
              </a:rPr>
              <a:t>с.Мар'янівка</a:t>
            </a:r>
            <a:r>
              <a:rPr lang="ru-RU" sz="800" b="1" dirty="0" smtClean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 smtClean="0">
                <a:solidFill>
                  <a:schemeClr val="bg1"/>
                </a:solidFill>
                <a:latin typeface="Times New Roman"/>
              </a:rPr>
              <a:t>вул</a:t>
            </a:r>
            <a:r>
              <a:rPr lang="ru-RU" sz="800" b="1" dirty="0" smtClean="0">
                <a:solidFill>
                  <a:schemeClr val="bg1"/>
                </a:solidFill>
                <a:latin typeface="Times New Roman"/>
              </a:rPr>
              <a:t>. Миру, 275;</a:t>
            </a:r>
            <a:br>
              <a:rPr lang="ru-RU" sz="800" b="1" dirty="0" smtClean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 smtClean="0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 smtClean="0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 smtClean="0">
                <a:solidFill>
                  <a:schemeClr val="bg1"/>
                </a:solidFill>
                <a:latin typeface="Times New Roman"/>
              </a:rPr>
              <a:t> – 32;</a:t>
            </a:r>
          </a:p>
          <a:p>
            <a:r>
              <a:rPr lang="uk-UA" sz="800" b="1" dirty="0" smtClean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 smtClean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 smtClean="0">
                <a:solidFill>
                  <a:schemeClr val="bg1"/>
                </a:solidFill>
                <a:latin typeface="Times New Roman"/>
              </a:rPr>
              <a:t>1 учня – </a:t>
            </a:r>
            <a:r>
              <a:rPr lang="uk-UA" sz="800" b="1" dirty="0" smtClean="0">
                <a:solidFill>
                  <a:srgbClr val="0000CC"/>
                </a:solidFill>
                <a:latin typeface="Times New Roman"/>
              </a:rPr>
              <a:t>44 тис грн.</a:t>
            </a:r>
            <a:endParaRPr lang="uk-UA" sz="800" b="1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257" name="Рівнобедрений трикутник 256"/>
          <p:cNvSpPr/>
          <p:nvPr/>
        </p:nvSpPr>
        <p:spPr>
          <a:xfrm>
            <a:off x="8487233" y="4258164"/>
            <a:ext cx="103203" cy="130382"/>
          </a:xfrm>
          <a:prstGeom prst="triangle">
            <a:avLst/>
          </a:prstGeom>
          <a:solidFill>
            <a:srgbClr val="0000CC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 sz="700">
              <a:solidFill>
                <a:srgbClr val="FF0000"/>
              </a:solidFill>
            </a:endParaRPr>
          </a:p>
        </p:txBody>
      </p:sp>
      <p:cxnSp>
        <p:nvCxnSpPr>
          <p:cNvPr id="258" name="Пряма зі стрілкою 257"/>
          <p:cNvCxnSpPr>
            <a:cxnSpLocks/>
          </p:cNvCxnSpPr>
          <p:nvPr/>
        </p:nvCxnSpPr>
        <p:spPr>
          <a:xfrm flipH="1" flipV="1">
            <a:off x="8572923" y="4344214"/>
            <a:ext cx="689263" cy="815112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9199595" y="4838990"/>
            <a:ext cx="1864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Новоселівський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НВК "ЗОШ І-ІІ ст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.;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Великомихайлівська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ОТГ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с.Новоселівка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Шкільна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10;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 36;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 </a:t>
            </a:r>
            <a:r>
              <a:rPr lang="uk-UA" sz="800" b="1" dirty="0">
                <a:solidFill>
                  <a:srgbClr val="FF0000"/>
                </a:solidFill>
                <a:latin typeface="Times New Roman"/>
              </a:rPr>
              <a:t>74  тис грн.</a:t>
            </a:r>
          </a:p>
        </p:txBody>
      </p:sp>
      <p:sp>
        <p:nvSpPr>
          <p:cNvPr id="274" name="Рівнобедрений трикутник 273"/>
          <p:cNvSpPr/>
          <p:nvPr/>
        </p:nvSpPr>
        <p:spPr>
          <a:xfrm>
            <a:off x="8872975" y="3324191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cxnSp>
        <p:nvCxnSpPr>
          <p:cNvPr id="287" name="Пряма зі стрілкою 286"/>
          <p:cNvCxnSpPr>
            <a:cxnSpLocks/>
          </p:cNvCxnSpPr>
          <p:nvPr/>
        </p:nvCxnSpPr>
        <p:spPr>
          <a:xfrm flipH="1">
            <a:off x="8964730" y="3209939"/>
            <a:ext cx="359524" cy="17363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Рівнобедрений трикутник 287"/>
          <p:cNvSpPr/>
          <p:nvPr/>
        </p:nvSpPr>
        <p:spPr>
          <a:xfrm>
            <a:off x="8872975" y="2889581"/>
            <a:ext cx="103203" cy="130382"/>
          </a:xfrm>
          <a:prstGeom prst="triangle">
            <a:avLst/>
          </a:prstGeom>
          <a:solidFill>
            <a:srgbClr val="0000CC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9405973" y="2093405"/>
            <a:ext cx="2005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Новогригорівська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ЗОШ І-ІІІ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/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Межівської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ОТГ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с.Новогригорівка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 Центральна,109</a:t>
            </a:r>
            <a:r>
              <a:rPr lang="ru-RU" sz="800" b="1" kern="100" dirty="0">
                <a:solidFill>
                  <a:schemeClr val="bg1"/>
                </a:solidFill>
                <a:latin typeface="Times New Roman"/>
              </a:rPr>
              <a:t>;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/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 42;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</a:t>
            </a:r>
            <a:r>
              <a:rPr lang="uk-UA" sz="800" b="1" dirty="0">
                <a:solidFill>
                  <a:srgbClr val="0000CC"/>
                </a:solidFill>
                <a:latin typeface="Times New Roman"/>
              </a:rPr>
              <a:t>45,4 тис грн.</a:t>
            </a:r>
          </a:p>
        </p:txBody>
      </p:sp>
      <p:cxnSp>
        <p:nvCxnSpPr>
          <p:cNvPr id="314" name="Пряма зі стрілкою 313"/>
          <p:cNvCxnSpPr>
            <a:cxnSpLocks/>
          </p:cNvCxnSpPr>
          <p:nvPr/>
        </p:nvCxnSpPr>
        <p:spPr>
          <a:xfrm flipH="1">
            <a:off x="7529978" y="1654661"/>
            <a:ext cx="1908190" cy="583974"/>
          </a:xfrm>
          <a:prstGeom prst="straightConnector1">
            <a:avLst/>
          </a:prstGeom>
          <a:ln w="952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Рівнобедрений трикутник 314"/>
          <p:cNvSpPr/>
          <p:nvPr/>
        </p:nvSpPr>
        <p:spPr>
          <a:xfrm>
            <a:off x="7408372" y="2161377"/>
            <a:ext cx="103203" cy="130382"/>
          </a:xfrm>
          <a:prstGeom prst="triangle">
            <a:avLst/>
          </a:prstGeom>
          <a:solidFill>
            <a:srgbClr val="0000CC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C00000"/>
              </a:solidFill>
            </a:endParaRPr>
          </a:p>
        </p:txBody>
      </p:sp>
      <p:cxnSp>
        <p:nvCxnSpPr>
          <p:cNvPr id="318" name="Пряма зі стрілкою 317"/>
          <p:cNvCxnSpPr>
            <a:cxnSpLocks/>
          </p:cNvCxnSpPr>
          <p:nvPr/>
        </p:nvCxnSpPr>
        <p:spPr>
          <a:xfrm flipH="1">
            <a:off x="6645331" y="2268355"/>
            <a:ext cx="1493915" cy="643470"/>
          </a:xfrm>
          <a:prstGeom prst="straightConnector1">
            <a:avLst/>
          </a:prstGeom>
          <a:ln w="952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Рівнобедрений трикутник 318"/>
          <p:cNvSpPr/>
          <p:nvPr/>
        </p:nvSpPr>
        <p:spPr>
          <a:xfrm>
            <a:off x="6542108" y="2870259"/>
            <a:ext cx="103203" cy="130382"/>
          </a:xfrm>
          <a:prstGeom prst="triangle">
            <a:avLst/>
          </a:prstGeom>
          <a:solidFill>
            <a:srgbClr val="0000CC"/>
          </a:solidFill>
          <a:ln cmpd="dbl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329" name="Рівнобедрений трикутник 328"/>
          <p:cNvSpPr/>
          <p:nvPr/>
        </p:nvSpPr>
        <p:spPr>
          <a:xfrm>
            <a:off x="6777213" y="2525288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cxnSp>
        <p:nvCxnSpPr>
          <p:cNvPr id="330" name="Пряма зі стрілкою 329"/>
          <p:cNvCxnSpPr>
            <a:cxnSpLocks/>
          </p:cNvCxnSpPr>
          <p:nvPr/>
        </p:nvCxnSpPr>
        <p:spPr>
          <a:xfrm flipH="1">
            <a:off x="6868789" y="1732275"/>
            <a:ext cx="962765" cy="8582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TextBox 330"/>
          <p:cNvSpPr txBox="1"/>
          <p:nvPr/>
        </p:nvSpPr>
        <p:spPr>
          <a:xfrm>
            <a:off x="7579066" y="1148476"/>
            <a:ext cx="1596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Андріївська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ЗОШ І-ІІ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Новомосковської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РДА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/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с.Андріївка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Кооперативна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;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 29;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</a:t>
            </a:r>
            <a:r>
              <a:rPr lang="uk-UA" sz="800" b="1" dirty="0">
                <a:solidFill>
                  <a:srgbClr val="0033CC"/>
                </a:solidFill>
                <a:latin typeface="Times New Roman"/>
              </a:rPr>
              <a:t>36,1 тис грн.</a:t>
            </a:r>
          </a:p>
        </p:txBody>
      </p:sp>
      <p:sp>
        <p:nvSpPr>
          <p:cNvPr id="340" name="Рівнобедрений трикутник 339"/>
          <p:cNvSpPr/>
          <p:nvPr/>
        </p:nvSpPr>
        <p:spPr>
          <a:xfrm>
            <a:off x="6264532" y="2343409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cxnSp>
        <p:nvCxnSpPr>
          <p:cNvPr id="341" name="Пряма зі стрілкою 340"/>
          <p:cNvCxnSpPr>
            <a:cxnSpLocks/>
          </p:cNvCxnSpPr>
          <p:nvPr/>
        </p:nvCxnSpPr>
        <p:spPr>
          <a:xfrm>
            <a:off x="5871066" y="1367003"/>
            <a:ext cx="419798" cy="924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/>
          <p:cNvSpPr txBox="1"/>
          <p:nvPr/>
        </p:nvSpPr>
        <p:spPr>
          <a:xfrm>
            <a:off x="4886053" y="710767"/>
            <a:ext cx="2020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 "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Євецько-Миколаївський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НВК;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Новомосковської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РДА</a:t>
            </a:r>
            <a:b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с.Євецько-Миколаївка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Гагаріна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2;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/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 </a:t>
            </a:r>
            <a:r>
              <a:rPr lang="en-US" sz="800" b="1" dirty="0">
                <a:solidFill>
                  <a:schemeClr val="bg1"/>
                </a:solidFill>
                <a:latin typeface="Times New Roman"/>
              </a:rPr>
              <a:t>37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СВУ 1 учня </a:t>
            </a:r>
            <a:r>
              <a:rPr lang="uk-UA" sz="800" b="1" dirty="0">
                <a:solidFill>
                  <a:srgbClr val="0000CC"/>
                </a:solidFill>
                <a:latin typeface="Times New Roman"/>
              </a:rPr>
              <a:t>–  36,</a:t>
            </a:r>
            <a:r>
              <a:rPr lang="en-US" sz="800" b="1" dirty="0">
                <a:solidFill>
                  <a:srgbClr val="0000CC"/>
                </a:solidFill>
                <a:latin typeface="Times New Roman"/>
              </a:rPr>
              <a:t>8</a:t>
            </a:r>
            <a:r>
              <a:rPr lang="uk-UA" sz="800" b="1" dirty="0">
                <a:solidFill>
                  <a:srgbClr val="0000CC"/>
                </a:solidFill>
                <a:latin typeface="Times New Roman"/>
              </a:rPr>
              <a:t> тис грн</a:t>
            </a: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.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3340588" y="5896903"/>
            <a:ext cx="207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Новоіванівська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ЗОШ І-ІІ ст.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;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Апостолівської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ОТГ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с.Новоіванівка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 Центральна, 37А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 32;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</a:t>
            </a:r>
            <a:r>
              <a:rPr lang="uk-UA" sz="800" b="1" dirty="0">
                <a:solidFill>
                  <a:srgbClr val="FF0000"/>
                </a:solidFill>
                <a:latin typeface="Times New Roman"/>
              </a:rPr>
              <a:t>74,4  тис грн.</a:t>
            </a:r>
          </a:p>
        </p:txBody>
      </p:sp>
      <p:sp>
        <p:nvSpPr>
          <p:cNvPr id="363" name="Рівнобедрений трикутник 362"/>
          <p:cNvSpPr/>
          <p:nvPr/>
        </p:nvSpPr>
        <p:spPr>
          <a:xfrm>
            <a:off x="4076950" y="5259842"/>
            <a:ext cx="103203" cy="130382"/>
          </a:xfrm>
          <a:prstGeom prst="triangle">
            <a:avLst/>
          </a:prstGeom>
          <a:solidFill>
            <a:srgbClr val="0000CC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 sz="700">
              <a:solidFill>
                <a:srgbClr val="FF0000"/>
              </a:solidFill>
            </a:endParaRPr>
          </a:p>
        </p:txBody>
      </p:sp>
      <p:cxnSp>
        <p:nvCxnSpPr>
          <p:cNvPr id="364" name="Пряма зі стрілкою 363"/>
          <p:cNvCxnSpPr>
            <a:cxnSpLocks/>
          </p:cNvCxnSpPr>
          <p:nvPr/>
        </p:nvCxnSpPr>
        <p:spPr>
          <a:xfrm flipV="1">
            <a:off x="4121850" y="5414296"/>
            <a:ext cx="0" cy="521646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Рівнобедрений трикутник 375"/>
          <p:cNvSpPr/>
          <p:nvPr/>
        </p:nvSpPr>
        <p:spPr>
          <a:xfrm>
            <a:off x="5702079" y="4966283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 sz="700">
              <a:solidFill>
                <a:srgbClr val="FF0000"/>
              </a:solidFill>
            </a:endParaRPr>
          </a:p>
        </p:txBody>
      </p:sp>
      <p:cxnSp>
        <p:nvCxnSpPr>
          <p:cNvPr id="377" name="Пряма зі стрілкою 376"/>
          <p:cNvCxnSpPr>
            <a:cxnSpLocks/>
          </p:cNvCxnSpPr>
          <p:nvPr/>
        </p:nvCxnSpPr>
        <p:spPr>
          <a:xfrm flipH="1">
            <a:off x="8964731" y="2583951"/>
            <a:ext cx="522266" cy="312361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xtBox 382"/>
          <p:cNvSpPr txBox="1"/>
          <p:nvPr/>
        </p:nvSpPr>
        <p:spPr>
          <a:xfrm>
            <a:off x="1273235" y="5748287"/>
            <a:ext cx="1907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Жовтокам’янська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ЗОШ 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І – ІІ ст.;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Апостолівської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ОТГ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с-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ще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Жовте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Залізнична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2;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 37;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 </a:t>
            </a:r>
            <a:r>
              <a:rPr lang="uk-UA" sz="800" b="1" dirty="0">
                <a:solidFill>
                  <a:srgbClr val="FF0000"/>
                </a:solidFill>
                <a:latin typeface="Times New Roman"/>
              </a:rPr>
              <a:t>72,8 тис грн.</a:t>
            </a:r>
          </a:p>
        </p:txBody>
      </p:sp>
      <p:sp>
        <p:nvSpPr>
          <p:cNvPr id="384" name="Рівнобедрений трикутник 383"/>
          <p:cNvSpPr/>
          <p:nvPr/>
        </p:nvSpPr>
        <p:spPr>
          <a:xfrm>
            <a:off x="3750809" y="4945431"/>
            <a:ext cx="103203" cy="130382"/>
          </a:xfrm>
          <a:prstGeom prst="triangle">
            <a:avLst/>
          </a:prstGeom>
          <a:solidFill>
            <a:srgbClr val="0000CC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 sz="700">
              <a:solidFill>
                <a:srgbClr val="FF0000"/>
              </a:solidFill>
            </a:endParaRPr>
          </a:p>
        </p:txBody>
      </p:sp>
      <p:cxnSp>
        <p:nvCxnSpPr>
          <p:cNvPr id="385" name="Пряма зі стрілкою 384"/>
          <p:cNvCxnSpPr>
            <a:cxnSpLocks/>
            <a:stCxn id="383" idx="0"/>
            <a:endCxn id="384" idx="2"/>
          </p:cNvCxnSpPr>
          <p:nvPr/>
        </p:nvCxnSpPr>
        <p:spPr>
          <a:xfrm flipV="1">
            <a:off x="2227218" y="5075814"/>
            <a:ext cx="1523590" cy="672473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Рівнобедрений трикутник 117"/>
          <p:cNvSpPr/>
          <p:nvPr/>
        </p:nvSpPr>
        <p:spPr>
          <a:xfrm>
            <a:off x="5686794" y="2280258"/>
            <a:ext cx="103203" cy="130382"/>
          </a:xfrm>
          <a:prstGeom prst="triangle">
            <a:avLst/>
          </a:prstGeom>
          <a:solidFill>
            <a:srgbClr val="0000CC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471213" y="1309099"/>
            <a:ext cx="1940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Приютський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ст.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Чумаківської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/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с.Приют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 Широка, 7;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31;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</a:t>
            </a:r>
            <a:r>
              <a:rPr lang="uk-UA" sz="800" b="1" dirty="0">
                <a:solidFill>
                  <a:srgbClr val="0000CC"/>
                </a:solidFill>
                <a:latin typeface="Times New Roman"/>
              </a:rPr>
              <a:t>57,7 тис грн.</a:t>
            </a:r>
          </a:p>
        </p:txBody>
      </p:sp>
      <p:cxnSp>
        <p:nvCxnSpPr>
          <p:cNvPr id="120" name="Пряма зі стрілкою 119"/>
          <p:cNvCxnSpPr>
            <a:cxnSpLocks/>
          </p:cNvCxnSpPr>
          <p:nvPr/>
        </p:nvCxnSpPr>
        <p:spPr>
          <a:xfrm>
            <a:off x="4545876" y="1823235"/>
            <a:ext cx="1166320" cy="489717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Рівнобедрений трикутник 125"/>
          <p:cNvSpPr/>
          <p:nvPr/>
        </p:nvSpPr>
        <p:spPr>
          <a:xfrm>
            <a:off x="6235146" y="2686510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156808" y="396401"/>
            <a:ext cx="167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Капітанівська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ЗШ І-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ст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.;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Новомосковської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РДА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с.Надеждівка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 Центральна;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33;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Середня вартість утримання</a:t>
            </a:r>
            <a:br>
              <a:rPr lang="uk-UA" sz="800" b="1" dirty="0">
                <a:solidFill>
                  <a:schemeClr val="bg1"/>
                </a:solidFill>
                <a:latin typeface="Times New Roman"/>
              </a:rPr>
            </a:b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1 учня – </a:t>
            </a:r>
            <a:r>
              <a:rPr lang="uk-UA" sz="800" b="1" dirty="0">
                <a:solidFill>
                  <a:srgbClr val="0033CC"/>
                </a:solidFill>
                <a:latin typeface="Times New Roman"/>
              </a:rPr>
              <a:t>37,5,0  тис грн.</a:t>
            </a:r>
          </a:p>
        </p:txBody>
      </p:sp>
      <p:cxnSp>
        <p:nvCxnSpPr>
          <p:cNvPr id="128" name="Пряма зі стрілкою 127"/>
          <p:cNvCxnSpPr>
            <a:cxnSpLocks/>
          </p:cNvCxnSpPr>
          <p:nvPr/>
        </p:nvCxnSpPr>
        <p:spPr>
          <a:xfrm>
            <a:off x="4435175" y="1064710"/>
            <a:ext cx="1814275" cy="16752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 зі стрілкою 131"/>
          <p:cNvCxnSpPr>
            <a:cxnSpLocks/>
            <a:endCxn id="133" idx="1"/>
          </p:cNvCxnSpPr>
          <p:nvPr/>
        </p:nvCxnSpPr>
        <p:spPr>
          <a:xfrm>
            <a:off x="3031380" y="3105337"/>
            <a:ext cx="1637942" cy="4033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Рівнобедрений трикутник 132"/>
          <p:cNvSpPr/>
          <p:nvPr/>
        </p:nvSpPr>
        <p:spPr>
          <a:xfrm>
            <a:off x="4643522" y="3443472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819169" y="2842986"/>
            <a:ext cx="1531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Вітрівська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НСЗШ ІІ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.;</a:t>
            </a:r>
          </a:p>
          <a:p>
            <a:pPr>
              <a:lnSpc>
                <a:spcPct val="110000"/>
              </a:lnSpc>
            </a:pP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Криничанської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РДА</a:t>
            </a:r>
            <a:br>
              <a:rPr lang="ru-RU" sz="800" b="1" dirty="0">
                <a:solidFill>
                  <a:schemeClr val="bg1"/>
                </a:solidFill>
                <a:latin typeface="Times New Roman"/>
              </a:rPr>
            </a:b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с.Вітрівка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/>
              </a:rPr>
              <a:t> –  11;</a:t>
            </a:r>
          </a:p>
          <a:p>
            <a:pPr>
              <a:lnSpc>
                <a:spcPct val="110000"/>
              </a:lnSpc>
            </a:pPr>
            <a:r>
              <a:rPr lang="uk-UA" sz="800" b="1" dirty="0">
                <a:solidFill>
                  <a:schemeClr val="bg1"/>
                </a:solidFill>
                <a:latin typeface="Times New Roman"/>
              </a:rPr>
              <a:t>СВР 1 учня –  </a:t>
            </a:r>
            <a:r>
              <a:rPr lang="uk-UA" sz="800" b="1" dirty="0">
                <a:solidFill>
                  <a:srgbClr val="0000CC"/>
                </a:solidFill>
                <a:latin typeface="Times New Roman"/>
              </a:rPr>
              <a:t>58,8 тис грн</a:t>
            </a:r>
            <a:r>
              <a:rPr lang="uk-UA" sz="5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sp>
        <p:nvSpPr>
          <p:cNvPr id="169" name="Рівнобедрений трикутник 168"/>
          <p:cNvSpPr/>
          <p:nvPr/>
        </p:nvSpPr>
        <p:spPr>
          <a:xfrm>
            <a:off x="7827153" y="3752144"/>
            <a:ext cx="103203" cy="130382"/>
          </a:xfrm>
          <a:prstGeom prst="triangle">
            <a:avLst/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uk-UA" sz="700">
              <a:solidFill>
                <a:srgbClr val="FF0000"/>
              </a:solidFill>
            </a:endParaRPr>
          </a:p>
        </p:txBody>
      </p:sp>
      <p:cxnSp>
        <p:nvCxnSpPr>
          <p:cNvPr id="170" name="Пряма зі стрілкою 169"/>
          <p:cNvCxnSpPr>
            <a:cxnSpLocks/>
          </p:cNvCxnSpPr>
          <p:nvPr/>
        </p:nvCxnSpPr>
        <p:spPr>
          <a:xfrm flipH="1" flipV="1">
            <a:off x="7902609" y="3876608"/>
            <a:ext cx="574860" cy="1609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7717556" y="5601495"/>
            <a:ext cx="2207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Новогригорівський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НВК«ЗНЗ ІІ ст.-ДНЗ»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Васильківської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РДА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с.Новогригорівка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Центральна, 56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38;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41,7 тис грн.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666514" y="6166447"/>
            <a:ext cx="2127204" cy="623082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just"/>
            <a:r>
              <a:rPr lang="uk-UA" sz="1200" b="1" dirty="0">
                <a:solidFill>
                  <a:srgbClr val="0000CC"/>
                </a:solidFill>
              </a:rPr>
              <a:t>Всього малокомплектних шкіл області, які підлягають оптимізації – </a:t>
            </a:r>
            <a:r>
              <a:rPr lang="uk-UA" sz="1200" b="1" dirty="0" smtClean="0">
                <a:solidFill>
                  <a:srgbClr val="0000CC"/>
                </a:solidFill>
              </a:rPr>
              <a:t>23</a:t>
            </a:r>
            <a:endParaRPr lang="uk-UA" sz="1200" b="1" dirty="0">
              <a:solidFill>
                <a:srgbClr val="0000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B2C6C-4BBA-40C4-BD65-E9E3FDC1DA75}"/>
              </a:ext>
            </a:extLst>
          </p:cNvPr>
          <p:cNvSpPr txBox="1"/>
          <p:nvPr/>
        </p:nvSpPr>
        <p:spPr>
          <a:xfrm>
            <a:off x="9281192" y="3019472"/>
            <a:ext cx="1856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Маліївський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НВК «ЗНЗ І ст. - ДНЗ;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Межівської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РДА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с.Маліївське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Набережна;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7;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56,4 тис грн.</a:t>
            </a:r>
          </a:p>
          <a:p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D436DD-7591-432D-BC29-1EEA62B60A60}"/>
              </a:ext>
            </a:extLst>
          </p:cNvPr>
          <p:cNvSpPr txBox="1"/>
          <p:nvPr/>
        </p:nvSpPr>
        <p:spPr>
          <a:xfrm>
            <a:off x="6601606" y="415554"/>
            <a:ext cx="2020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Івано-Михайлівський НВК</a:t>
            </a:r>
          </a:p>
          <a:p>
            <a:r>
              <a:rPr lang="uk-UA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Новомосковської РДА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с.Івано-Михайлівка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</a:t>
            </a:r>
            <a:endParaRPr lang="uk-UA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28;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36,8 тис грн</a:t>
            </a:r>
            <a:r>
              <a:rPr lang="ru-RU" sz="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E662DE-B5EE-45AB-AFA9-9400EA7469BF}"/>
              </a:ext>
            </a:extLst>
          </p:cNvPr>
          <p:cNvSpPr txBox="1"/>
          <p:nvPr/>
        </p:nvSpPr>
        <p:spPr>
          <a:xfrm>
            <a:off x="8477469" y="367230"/>
            <a:ext cx="200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Всесвятська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ЗОШ  І-ІІ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Новомосковської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РДА</a:t>
            </a:r>
          </a:p>
          <a:p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с.Всесвятське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Центральна, 2;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27;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35,7 тис грн.</a:t>
            </a:r>
          </a:p>
        </p:txBody>
      </p:sp>
    </p:spTree>
    <p:extLst>
      <p:ext uri="{BB962C8B-B14F-4D97-AF65-F5344CB8AC3E}">
        <p14:creationId xmlns:p14="http://schemas.microsoft.com/office/powerpoint/2010/main" val="5854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78822" y="705394"/>
            <a:ext cx="2521131" cy="5238206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НАУКОВИЙ ЛІЦЕЙ (ЛІЦЕЙ-ІНТЕРНАТ)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ЗДОБУТТЯ БАЗОВОЇ СЕРЕДНЬОЇ ОСВІТИ АБО ПОВНОЇ ЗАГАЛЬНОЇ СЕРЕДНЬОЇ ОСВІТИ </a:t>
            </a:r>
            <a:endParaRPr lang="uk-UA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21084" y="1800769"/>
            <a:ext cx="5222968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СТРУКТУРНИЙ ПІДРОЗДІЛ ВИЩОГО НАВЧАЛЬНОГО ЗАКЛАДУ</a:t>
            </a:r>
            <a:endParaRPr lang="uk-UA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5310" y="428895"/>
            <a:ext cx="2721432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ЮРИДИЧНА ОСОБА</a:t>
            </a:r>
            <a:endParaRPr lang="uk-UA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34643" y="3394165"/>
            <a:ext cx="4247608" cy="9144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структурні підрозділи </a:t>
            </a:r>
          </a:p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(крім дошкільної та початкової освіти ) (п.25)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34643" y="4541518"/>
            <a:ext cx="4247608" cy="9144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інтернат – структурний підрозділ, що забезпечує проживання та харчування учнів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13021" y="171991"/>
            <a:ext cx="4663440" cy="1254036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Повинна мати укладений не менш як на 3 роки договір (угоду, меморандум) про співпрацю у сфері науки із закладом вищої освіти або науковою установою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75311" y="4294958"/>
            <a:ext cx="257774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МОЖЕ МАТИ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4643" y="5712821"/>
            <a:ext cx="4247608" cy="89698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класи (групи) з вечірньою (заочною), дистанційною формою навчання, інклюзивні класи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stCxn id="2" idx="0"/>
          </p:cNvCxnSpPr>
          <p:nvPr/>
        </p:nvCxnSpPr>
        <p:spPr>
          <a:xfrm flipV="1">
            <a:off x="2899953" y="886095"/>
            <a:ext cx="975357" cy="24384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0"/>
            <a:endCxn id="3" idx="1"/>
          </p:cNvCxnSpPr>
          <p:nvPr/>
        </p:nvCxnSpPr>
        <p:spPr>
          <a:xfrm flipV="1">
            <a:off x="2899953" y="2257969"/>
            <a:ext cx="2521131" cy="10665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  <a:endCxn id="7" idx="1"/>
          </p:cNvCxnSpPr>
          <p:nvPr/>
        </p:nvCxnSpPr>
        <p:spPr>
          <a:xfrm flipV="1">
            <a:off x="6596742" y="799009"/>
            <a:ext cx="716279" cy="870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0"/>
            <a:endCxn id="8" idx="0"/>
          </p:cNvCxnSpPr>
          <p:nvPr/>
        </p:nvCxnSpPr>
        <p:spPr>
          <a:xfrm>
            <a:off x="2899953" y="3324497"/>
            <a:ext cx="2264228" cy="9704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6"/>
            <a:endCxn id="5" idx="1"/>
          </p:cNvCxnSpPr>
          <p:nvPr/>
        </p:nvCxnSpPr>
        <p:spPr>
          <a:xfrm flipV="1">
            <a:off x="6453051" y="3851365"/>
            <a:ext cx="781592" cy="900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6"/>
            <a:endCxn id="6" idx="1"/>
          </p:cNvCxnSpPr>
          <p:nvPr/>
        </p:nvCxnSpPr>
        <p:spPr>
          <a:xfrm>
            <a:off x="6453051" y="4752158"/>
            <a:ext cx="781592" cy="2465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6"/>
            <a:endCxn id="9" idx="1"/>
          </p:cNvCxnSpPr>
          <p:nvPr/>
        </p:nvCxnSpPr>
        <p:spPr>
          <a:xfrm>
            <a:off x="6453051" y="4752158"/>
            <a:ext cx="781592" cy="140915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2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0078" y="1267097"/>
            <a:ext cx="2913018" cy="5238206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КАДРИ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НАУКОВОГО ЛІЦЕЮ (ЛІЦЕЮ-ІНТЕРНАТУ)</a:t>
            </a:r>
            <a:endParaRPr lang="uk-UA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47213" y="4180116"/>
            <a:ext cx="6100354" cy="233825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алучення за сумісництвом не менше двох педагогічних працівників та/або наукових чи науково-педагогічних працівників, які мають досвід підготовки учнів до участі у І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V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етапі Всеукраїнських учнівських олімпіад, ІІІ етапі Всеукраїнського конкурсу-захисту робіт учнів – членів МАН</a:t>
            </a:r>
            <a:endParaRPr lang="uk-UA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21086" y="1449977"/>
            <a:ext cx="6100354" cy="21945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дійснення освітнього процесу в обсязі не менше, ніж 5% навчального матеріалу особами, які мають науковий ступінь, вчені звання або почесні звання «народний», «заслужений»</a:t>
            </a:r>
            <a:endParaRPr lang="uk-UA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540035" y="2278816"/>
            <a:ext cx="1867989" cy="458506"/>
          </a:xfrm>
          <a:prstGeom prst="right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>
            <a:off x="3553097" y="5054672"/>
            <a:ext cx="1867989" cy="484632"/>
          </a:xfrm>
          <a:prstGeom prst="rightArrow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44583" y="1293223"/>
            <a:ext cx="2913018" cy="5238206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МАТЕРІА-ЛЬНО-ТЕХНІЧНА БАЗА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НАУКОВОГО ЛІЦЕЮ (ЛІЦЕЮ-ІНТЕРНАТУ)</a:t>
            </a:r>
            <a:endParaRPr lang="uk-UA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51714" y="4120679"/>
            <a:ext cx="6100354" cy="233825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аявність угод щодо користування ресурсами лабораторій, фондів, музеїв, архівів тощо</a:t>
            </a:r>
            <a:endParaRPr lang="uk-UA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25589" y="1240972"/>
            <a:ext cx="6100354" cy="21945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истачає для провадження наукової, науково-дослідної, дослідно-експериментальної, конструкторської, винахідницької, пошукової діяльності</a:t>
            </a:r>
            <a:endParaRPr lang="uk-UA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657600" y="2095936"/>
            <a:ext cx="1867989" cy="458506"/>
          </a:xfrm>
          <a:prstGeom prst="right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>
            <a:off x="3657598" y="4989358"/>
            <a:ext cx="1867989" cy="484632"/>
          </a:xfrm>
          <a:prstGeom prst="rightArrow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96833" y="1319349"/>
            <a:ext cx="2913018" cy="5238206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РЕЗУЛЬТАТИВНІСТЬ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НАУКОВОГО ЛІЦЕЮ (ЛІЦЕЮ-ІНТЕРНАТУ)</a:t>
            </a:r>
            <a:endParaRPr lang="uk-UA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30092" y="1188720"/>
            <a:ext cx="6100354" cy="535577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chemeClr val="bg2">
                    <a:lumMod val="50000"/>
                  </a:schemeClr>
                </a:solidFill>
              </a:rPr>
              <a:t>висока </a:t>
            </a:r>
            <a:r>
              <a:rPr lang="uk-UA" sz="2800" b="1" i="1" dirty="0">
                <a:solidFill>
                  <a:schemeClr val="bg2">
                    <a:lumMod val="50000"/>
                  </a:schemeClr>
                </a:solidFill>
              </a:rPr>
              <a:t>результативність 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участі учнів (або учнів разом з педагогічними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працівниками) 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в одному чи кількох видах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діяльності, 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що повинно бути </a:t>
            </a:r>
            <a:r>
              <a:rPr lang="uk-UA" sz="2800" b="1" i="1" dirty="0">
                <a:solidFill>
                  <a:schemeClr val="bg2">
                    <a:lumMod val="50000"/>
                  </a:schemeClr>
                </a:solidFill>
              </a:rPr>
              <a:t>підтверджено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, зокрема, </a:t>
            </a:r>
            <a:r>
              <a:rPr lang="uk-UA" sz="2800" b="1" i="1" dirty="0">
                <a:solidFill>
                  <a:schemeClr val="bg2">
                    <a:lumMod val="50000"/>
                  </a:schemeClr>
                </a:solidFill>
              </a:rPr>
              <a:t>наявністю патентів, винаходів, реалізованих дослідницьких проектів, що мають наукову цінність, наукових публікацій, корисних моделей тощо 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722914" y="3565507"/>
            <a:ext cx="1867989" cy="458506"/>
          </a:xfrm>
          <a:prstGeom prst="right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9885"/>
            <a:ext cx="10515600" cy="1306285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Відповідно до п. 23 Постанови</a:t>
            </a:r>
            <a:endParaRPr lang="uk-UA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16629"/>
            <a:ext cx="10515600" cy="37603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b="1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Учні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наукових ліцеїв та наукових ліцеїв-інтернатів забезпечуються </a:t>
            </a:r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</a:rPr>
              <a:t>стипендією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відповідно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до Порядку призначення і виплати стипендій,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затвердженого постановою Кабінету Міністрів України від 12 липня 2004 р. № 882 “Питання стипендіального забезпечення” </a:t>
            </a:r>
            <a:endParaRPr lang="uk-UA" b="1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pic>
        <p:nvPicPr>
          <p:cNvPr id="5" name="Рисунок 4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66204" y="1319348"/>
            <a:ext cx="3226527" cy="5238206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ДЛЯ ВІДКРИТТЯ</a:t>
            </a:r>
          </a:p>
          <a:p>
            <a:pPr algn="ctr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НАУКОВОГО ЛІЦЕЮ (ЛІЦЕЮ-ІНТЕРНАТУ)</a:t>
            </a:r>
            <a:endParaRPr lang="uk-UA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25588" y="4133741"/>
            <a:ext cx="6100354" cy="233825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ерівник закладу подає заяву органу ліцензування – обласній державній адміністрації заяву про отримання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ліцензії </a:t>
            </a:r>
          </a:p>
          <a:p>
            <a:pPr algn="ctr"/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(ЗУ «Про ліцензування видів господарської діяльності», постанова КМУ № 1187 від 30.12.2015)</a:t>
            </a:r>
            <a:endParaRPr lang="uk-UA" sz="1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12525" y="1319348"/>
            <a:ext cx="6100354" cy="21945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керівник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закладу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звертається до Державної служби якості освіти з ініціативою щодо проведення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позапланового</a:t>
            </a:r>
          </a:p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інституційного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аудиту</a:t>
            </a:r>
            <a:endParaRPr lang="uk-UA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918857" y="2187375"/>
            <a:ext cx="1554481" cy="458506"/>
          </a:xfrm>
          <a:prstGeom prst="rightArrow">
            <a:avLst/>
          </a:prstGeom>
          <a:solidFill>
            <a:schemeClr val="tx2">
              <a:lumMod val="25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>
            <a:off x="3918856" y="5015484"/>
            <a:ext cx="1554480" cy="484632"/>
          </a:xfrm>
          <a:prstGeom prst="rightArrow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2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2149"/>
            <a:ext cx="10515600" cy="23513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sz="36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36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6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  <a:t>НАКАЗ </a:t>
            </a:r>
            <a:br>
              <a:rPr lang="uk-UA" sz="36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6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  <a:t>МІНІСТЕРСТВА </a:t>
            </a: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  <a:t>ОСВІТИ І НАУКИ УКРАЇНИ</a:t>
            </a:r>
            <a:b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b="1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32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року № 1303 </a:t>
            </a:r>
            <a:br>
              <a:rPr lang="ru-RU" sz="3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21577"/>
            <a:ext cx="10515600" cy="37490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ПРО ЗАТВЕРДЖЕННЯ СТАНДАРТУ</a:t>
            </a:r>
            <a:b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СПЕЦІАЛІЗОВАНОЇ ОСВІТИ НАУКОВОГО СПРЯМУВАННЯ</a:t>
            </a:r>
          </a:p>
          <a:p>
            <a:endParaRPr lang="uk-UA" dirty="0"/>
          </a:p>
        </p:txBody>
      </p:sp>
      <p:pic>
        <p:nvPicPr>
          <p:cNvPr id="5" name="Рисунок 4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68231" y="4931229"/>
            <a:ext cx="2886891" cy="157407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техніко-технологічний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профіль</a:t>
            </a:r>
            <a:endParaRPr lang="uk-UA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8232" y="1437566"/>
            <a:ext cx="2886891" cy="132653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природничо-математичний профіль</a:t>
            </a:r>
            <a:endParaRPr lang="uk-UA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uk-UA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8231" y="3060627"/>
            <a:ext cx="2886891" cy="140687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суспільно-гуманітарний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профіль</a:t>
            </a:r>
            <a:endParaRPr lang="uk-UA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uk-UA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3943" y="343552"/>
            <a:ext cx="888274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ВИМОГИ ДО РЕЗУЛЬТАТІВ </a:t>
            </a:r>
            <a:endParaRPr lang="uk-UA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ДОСЛІДНО-ОРІЄНТОВАНОГО </a:t>
            </a: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НАВЧАННЯ</a:t>
            </a:r>
          </a:p>
          <a:p>
            <a:pPr algn="ctr"/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4023361" y="3056708"/>
            <a:ext cx="2495006" cy="14107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галузі </a:t>
            </a: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знань</a:t>
            </a:r>
          </a:p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02137" y="1643632"/>
            <a:ext cx="4532812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фізико-математична, астрофізична, біохімічна, геологічна, хімічна тощо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02137" y="3304902"/>
            <a:ext cx="4532812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е</a:t>
            </a:r>
            <a:r>
              <a:rPr lang="uk-UA" sz="2000" b="1" dirty="0" smtClean="0">
                <a:solidFill>
                  <a:schemeClr val="bg1"/>
                </a:solidFill>
              </a:rPr>
              <a:t>кономічна, правова, історична, економіко-правова, мистецтвознавча,</a:t>
            </a:r>
            <a:endParaRPr lang="uk-UA" sz="2000" b="1" dirty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історико-правова, мовна тощо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02137" y="5261066"/>
            <a:ext cx="4532812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ф</a:t>
            </a:r>
            <a:r>
              <a:rPr lang="uk-UA" sz="2000" b="1" dirty="0" smtClean="0">
                <a:solidFill>
                  <a:schemeClr val="bg1"/>
                </a:solidFill>
              </a:rPr>
              <a:t>ізико-технічна, технологічна, інформаційна, </a:t>
            </a:r>
            <a:r>
              <a:rPr lang="uk-UA" sz="2000" b="1" dirty="0" err="1" smtClean="0">
                <a:solidFill>
                  <a:schemeClr val="bg1"/>
                </a:solidFill>
              </a:rPr>
              <a:t>робототехнічна</a:t>
            </a:r>
            <a:r>
              <a:rPr lang="uk-UA" sz="2000" b="1" dirty="0" smtClean="0">
                <a:solidFill>
                  <a:schemeClr val="bg1"/>
                </a:solidFill>
              </a:rPr>
              <a:t>, кібернетична тощо</a:t>
            </a:r>
            <a:endParaRPr lang="uk-UA" sz="20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>
            <a:stCxn id="4" idx="3"/>
            <a:endCxn id="6" idx="0"/>
          </p:cNvCxnSpPr>
          <p:nvPr/>
        </p:nvCxnSpPr>
        <p:spPr>
          <a:xfrm>
            <a:off x="3455123" y="2100833"/>
            <a:ext cx="1815741" cy="9558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0"/>
            <a:endCxn id="9" idx="1"/>
          </p:cNvCxnSpPr>
          <p:nvPr/>
        </p:nvCxnSpPr>
        <p:spPr>
          <a:xfrm flipV="1">
            <a:off x="5270864" y="2100832"/>
            <a:ext cx="2031273" cy="95587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  <a:endCxn id="6" idx="2"/>
          </p:cNvCxnSpPr>
          <p:nvPr/>
        </p:nvCxnSpPr>
        <p:spPr>
          <a:xfrm flipV="1">
            <a:off x="3455122" y="3762103"/>
            <a:ext cx="568239" cy="195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6"/>
            <a:endCxn id="13" idx="1"/>
          </p:cNvCxnSpPr>
          <p:nvPr/>
        </p:nvCxnSpPr>
        <p:spPr>
          <a:xfrm flipV="1">
            <a:off x="6518367" y="3762102"/>
            <a:ext cx="78377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3"/>
            <a:endCxn id="6" idx="4"/>
          </p:cNvCxnSpPr>
          <p:nvPr/>
        </p:nvCxnSpPr>
        <p:spPr>
          <a:xfrm flipV="1">
            <a:off x="3455122" y="4467497"/>
            <a:ext cx="1815742" cy="12507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4"/>
            <a:endCxn id="14" idx="1"/>
          </p:cNvCxnSpPr>
          <p:nvPr/>
        </p:nvCxnSpPr>
        <p:spPr>
          <a:xfrm>
            <a:off x="5270864" y="4467497"/>
            <a:ext cx="2031273" cy="12507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1223171" cy="405584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Перспектива створення академічних ліцеїв у Дніпропетровській області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2" y="405584"/>
            <a:ext cx="9961189" cy="6452416"/>
          </a:xfrm>
          <a:prstGeom prst="rect">
            <a:avLst/>
          </a:prstGeom>
        </p:spPr>
      </p:pic>
      <p:pic>
        <p:nvPicPr>
          <p:cNvPr id="7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02521" y="826405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Трехмерная модель 8" descr="Многоэтажная школа">
            <a:extLst>
              <a:ext uri="{FF2B5EF4-FFF2-40B4-BE49-F238E27FC236}">
                <a16:creationId xmlns:a16="http://schemas.microsoft.com/office/drawing/2014/main" id="{BC23BF31-0757-4C3B-9BE4-0C6799B29E7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93727" y="768304"/>
            <a:ext cx="897573" cy="841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8F65B6-BB74-40C0-A115-7171AD037A62}"/>
              </a:ext>
            </a:extLst>
          </p:cNvPr>
          <p:cNvSpPr txBox="1"/>
          <p:nvPr/>
        </p:nvSpPr>
        <p:spPr>
          <a:xfrm>
            <a:off x="5806089" y="102985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>
                <a:solidFill>
                  <a:srgbClr val="C00000"/>
                </a:solidFill>
              </a:rPr>
              <a:t>1</a:t>
            </a:r>
            <a:endParaRPr lang="ru-UA" sz="16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CE2C5-EA0E-4F98-AD78-EF7C9F31808F}"/>
              </a:ext>
            </a:extLst>
          </p:cNvPr>
          <p:cNvSpPr txBox="1"/>
          <p:nvPr/>
        </p:nvSpPr>
        <p:spPr>
          <a:xfrm>
            <a:off x="4077053" y="8264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2</a:t>
            </a:r>
            <a:endParaRPr lang="ru-UA" b="1" dirty="0">
              <a:solidFill>
                <a:srgbClr val="C00000"/>
              </a:solidFill>
            </a:endParaRPr>
          </a:p>
        </p:txBody>
      </p:sp>
      <p:pic>
        <p:nvPicPr>
          <p:cNvPr id="11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15072" y="1584414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2D885B-C0B0-420D-BB5D-028506321575}"/>
              </a:ext>
            </a:extLst>
          </p:cNvPr>
          <p:cNvSpPr txBox="1"/>
          <p:nvPr/>
        </p:nvSpPr>
        <p:spPr>
          <a:xfrm>
            <a:off x="4618114" y="1598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>
                <a:solidFill>
                  <a:srgbClr val="C00000"/>
                </a:solidFill>
              </a:rPr>
              <a:t>4</a:t>
            </a:r>
            <a:endParaRPr lang="ru-UA" sz="1600" b="1" dirty="0">
              <a:solidFill>
                <a:srgbClr val="C00000"/>
              </a:solidFill>
            </a:endParaRPr>
          </a:p>
        </p:txBody>
      </p:sp>
      <p:pic>
        <p:nvPicPr>
          <p:cNvPr id="13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12547" y="2141763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5D2843-AB80-45D3-90A6-2913941D7703}"/>
              </a:ext>
            </a:extLst>
          </p:cNvPr>
          <p:cNvSpPr txBox="1"/>
          <p:nvPr/>
        </p:nvSpPr>
        <p:spPr>
          <a:xfrm>
            <a:off x="2871021" y="211792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3</a:t>
            </a:r>
            <a:endParaRPr lang="ru-UA" sz="2000" b="1" dirty="0">
              <a:solidFill>
                <a:srgbClr val="C00000"/>
              </a:solidFill>
            </a:endParaRPr>
          </a:p>
        </p:txBody>
      </p:sp>
      <p:pic>
        <p:nvPicPr>
          <p:cNvPr id="15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55860" y="2127700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D149E1-3B4A-4CCA-892D-33F96FB50332}"/>
              </a:ext>
            </a:extLst>
          </p:cNvPr>
          <p:cNvSpPr txBox="1"/>
          <p:nvPr/>
        </p:nvSpPr>
        <p:spPr>
          <a:xfrm>
            <a:off x="6221282" y="21277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</a:rPr>
              <a:t>5</a:t>
            </a:r>
            <a:endParaRPr lang="ru-UA" sz="2000" b="1" dirty="0">
              <a:solidFill>
                <a:srgbClr val="C00000"/>
              </a:solidFill>
            </a:endParaRPr>
          </a:p>
        </p:txBody>
      </p:sp>
      <p:pic>
        <p:nvPicPr>
          <p:cNvPr id="17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71070" y="1430525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85F307-CFBE-4BCA-8DF5-99291F3FF642}"/>
              </a:ext>
            </a:extLst>
          </p:cNvPr>
          <p:cNvSpPr txBox="1"/>
          <p:nvPr/>
        </p:nvSpPr>
        <p:spPr>
          <a:xfrm>
            <a:off x="7417255" y="1444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6</a:t>
            </a:r>
            <a:endParaRPr lang="ru-UA" b="1" dirty="0">
              <a:solidFill>
                <a:srgbClr val="C00000"/>
              </a:solidFill>
            </a:endParaRPr>
          </a:p>
        </p:txBody>
      </p:sp>
      <p:pic>
        <p:nvPicPr>
          <p:cNvPr id="20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98681" y="2876148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E4A67E-8657-4FD4-8A11-84DC65DEAE36}"/>
              </a:ext>
            </a:extLst>
          </p:cNvPr>
          <p:cNvSpPr txBox="1"/>
          <p:nvPr/>
        </p:nvSpPr>
        <p:spPr>
          <a:xfrm>
            <a:off x="8479413" y="28761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7</a:t>
            </a:r>
            <a:endParaRPr lang="ru-UA" b="1" dirty="0">
              <a:solidFill>
                <a:srgbClr val="C00000"/>
              </a:solidFill>
            </a:endParaRPr>
          </a:p>
        </p:txBody>
      </p:sp>
      <p:pic>
        <p:nvPicPr>
          <p:cNvPr id="21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13062" y="3507393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4CD3D0-AB74-4364-9582-2E650729E045}"/>
              </a:ext>
            </a:extLst>
          </p:cNvPr>
          <p:cNvSpPr txBox="1"/>
          <p:nvPr/>
        </p:nvSpPr>
        <p:spPr>
          <a:xfrm>
            <a:off x="9161176" y="34989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8</a:t>
            </a:r>
            <a:endParaRPr lang="ru-UA" b="1" dirty="0">
              <a:solidFill>
                <a:srgbClr val="C00000"/>
              </a:solidFill>
            </a:endParaRPr>
          </a:p>
        </p:txBody>
      </p:sp>
      <p:pic>
        <p:nvPicPr>
          <p:cNvPr id="23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14992" y="3739304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81046" y="4472298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85984" y="2860398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03B5659-0D2E-4A74-854C-216A458EED3D}"/>
              </a:ext>
            </a:extLst>
          </p:cNvPr>
          <p:cNvSpPr txBox="1"/>
          <p:nvPr/>
        </p:nvSpPr>
        <p:spPr>
          <a:xfrm>
            <a:off x="6185984" y="286075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</a:rPr>
              <a:t>10</a:t>
            </a:r>
            <a:endParaRPr lang="ru-UA" sz="2000" b="1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A49CFD-3B5A-4D58-982C-473826350FF2}"/>
              </a:ext>
            </a:extLst>
          </p:cNvPr>
          <p:cNvSpPr txBox="1"/>
          <p:nvPr/>
        </p:nvSpPr>
        <p:spPr>
          <a:xfrm>
            <a:off x="7471797" y="372031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</a:rPr>
              <a:t>9</a:t>
            </a:r>
            <a:endParaRPr lang="ru-UA" sz="2000" b="1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3B5659-0D2E-4A74-854C-216A458EED3D}"/>
              </a:ext>
            </a:extLst>
          </p:cNvPr>
          <p:cNvSpPr txBox="1"/>
          <p:nvPr/>
        </p:nvSpPr>
        <p:spPr>
          <a:xfrm>
            <a:off x="8080172" y="447229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endParaRPr lang="ru-UA" sz="2000" b="1" dirty="0">
              <a:solidFill>
                <a:srgbClr val="C00000"/>
              </a:solidFill>
            </a:endParaRPr>
          </a:p>
        </p:txBody>
      </p:sp>
      <p:pic>
        <p:nvPicPr>
          <p:cNvPr id="30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20767" y="3755925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22576" y="3231294"/>
            <a:ext cx="826770" cy="276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45201" y="4221207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88300" y="4918473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83752" y="5054094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76649" y="4078613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84958" y="4221206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5915" y="5412303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01506" y="5583441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Трехмерная модель 9" descr="Многоэтажная школа">
            <a:extLst>
              <a:ext uri="{FF2B5EF4-FFF2-40B4-BE49-F238E27FC236}">
                <a16:creationId xmlns:a16="http://schemas.microsoft.com/office/drawing/2014/main" id="{A8F18AA5-585C-41CB-9D1B-43E064B1E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01506" y="2629503"/>
            <a:ext cx="82677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03B5659-0D2E-4A74-854C-216A458EED3D}"/>
              </a:ext>
            </a:extLst>
          </p:cNvPr>
          <p:cNvSpPr txBox="1"/>
          <p:nvPr/>
        </p:nvSpPr>
        <p:spPr>
          <a:xfrm>
            <a:off x="4716929" y="376466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2</a:t>
            </a:r>
            <a:endParaRPr lang="ru-UA" sz="2000" b="1" dirty="0">
              <a:solidFill>
                <a:srgbClr val="C0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3B5659-0D2E-4A74-854C-216A458EED3D}"/>
              </a:ext>
            </a:extLst>
          </p:cNvPr>
          <p:cNvSpPr txBox="1"/>
          <p:nvPr/>
        </p:nvSpPr>
        <p:spPr>
          <a:xfrm>
            <a:off x="4988300" y="490061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4</a:t>
            </a:r>
            <a:endParaRPr lang="ru-UA" sz="20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3B5659-0D2E-4A74-854C-216A458EED3D}"/>
              </a:ext>
            </a:extLst>
          </p:cNvPr>
          <p:cNvSpPr txBox="1"/>
          <p:nvPr/>
        </p:nvSpPr>
        <p:spPr>
          <a:xfrm>
            <a:off x="3947267" y="422120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5</a:t>
            </a:r>
            <a:endParaRPr lang="ru-UA" sz="2000" b="1" dirty="0">
              <a:solidFill>
                <a:srgbClr val="C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3B5659-0D2E-4A74-854C-216A458EED3D}"/>
              </a:ext>
            </a:extLst>
          </p:cNvPr>
          <p:cNvSpPr txBox="1"/>
          <p:nvPr/>
        </p:nvSpPr>
        <p:spPr>
          <a:xfrm>
            <a:off x="3803419" y="319678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3</a:t>
            </a:r>
            <a:endParaRPr lang="ru-UA" sz="2000" b="1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3B5659-0D2E-4A74-854C-216A458EED3D}"/>
              </a:ext>
            </a:extLst>
          </p:cNvPr>
          <p:cNvSpPr txBox="1"/>
          <p:nvPr/>
        </p:nvSpPr>
        <p:spPr>
          <a:xfrm>
            <a:off x="2961576" y="409172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7</a:t>
            </a:r>
            <a:endParaRPr lang="ru-UA" sz="2000" b="1" dirty="0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3B5659-0D2E-4A74-854C-216A458EED3D}"/>
              </a:ext>
            </a:extLst>
          </p:cNvPr>
          <p:cNvSpPr txBox="1"/>
          <p:nvPr/>
        </p:nvSpPr>
        <p:spPr>
          <a:xfrm>
            <a:off x="3183752" y="505409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6</a:t>
            </a:r>
            <a:endParaRPr lang="ru-UA" sz="2000" b="1" dirty="0">
              <a:solidFill>
                <a:srgbClr val="C0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3B5659-0D2E-4A74-854C-216A458EED3D}"/>
              </a:ext>
            </a:extLst>
          </p:cNvPr>
          <p:cNvSpPr txBox="1"/>
          <p:nvPr/>
        </p:nvSpPr>
        <p:spPr>
          <a:xfrm>
            <a:off x="2188823" y="556395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21</a:t>
            </a:r>
            <a:endParaRPr lang="ru-UA" sz="2000" b="1" dirty="0">
              <a:solidFill>
                <a:srgbClr val="C0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3B5659-0D2E-4A74-854C-216A458EED3D}"/>
              </a:ext>
            </a:extLst>
          </p:cNvPr>
          <p:cNvSpPr txBox="1"/>
          <p:nvPr/>
        </p:nvSpPr>
        <p:spPr>
          <a:xfrm>
            <a:off x="1315500" y="42012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9</a:t>
            </a:r>
            <a:endParaRPr lang="ru-UA" sz="2000" b="1" dirty="0">
              <a:solidFill>
                <a:srgbClr val="C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3B5659-0D2E-4A74-854C-216A458EED3D}"/>
              </a:ext>
            </a:extLst>
          </p:cNvPr>
          <p:cNvSpPr txBox="1"/>
          <p:nvPr/>
        </p:nvSpPr>
        <p:spPr>
          <a:xfrm>
            <a:off x="2188823" y="261902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8</a:t>
            </a:r>
            <a:endParaRPr lang="ru-UA" sz="2000" b="1" dirty="0">
              <a:solidFill>
                <a:srgbClr val="C0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3B5659-0D2E-4A74-854C-216A458EED3D}"/>
              </a:ext>
            </a:extLst>
          </p:cNvPr>
          <p:cNvSpPr txBox="1"/>
          <p:nvPr/>
        </p:nvSpPr>
        <p:spPr>
          <a:xfrm>
            <a:off x="1331843" y="540651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2</a:t>
            </a:r>
            <a:r>
              <a:rPr lang="uk-UA" sz="2000" b="1" dirty="0" smtClean="0">
                <a:solidFill>
                  <a:srgbClr val="C00000"/>
                </a:solidFill>
              </a:rPr>
              <a:t>0</a:t>
            </a:r>
            <a:endParaRPr lang="ru-UA" sz="2000" b="1" dirty="0">
              <a:solidFill>
                <a:srgbClr val="C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D8FCFB-F716-42CB-A81E-B854AFC913BB}"/>
              </a:ext>
            </a:extLst>
          </p:cNvPr>
          <p:cNvSpPr txBox="1"/>
          <p:nvPr/>
        </p:nvSpPr>
        <p:spPr>
          <a:xfrm>
            <a:off x="8281851" y="842871"/>
            <a:ext cx="3910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Можлива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академічним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ліцеєм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№1.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Новомосковський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Піщанська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ОТГ, </a:t>
            </a:r>
          </a:p>
          <a:p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8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Перещепинська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ОТГ;</a:t>
            </a:r>
          </a:p>
          <a:p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Царичанський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Китайгородська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ОТГ, </a:t>
            </a:r>
            <a:endParaRPr lang="en-US" sz="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Ляшківська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Царичанська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ОТГ; </a:t>
            </a:r>
          </a:p>
          <a:p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Верхньодніпровський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Верхньодніпровська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ОТГ;</a:t>
            </a:r>
          </a:p>
          <a:p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Петриківський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Петриківська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ОТГ,    </a:t>
            </a:r>
            <a:endParaRPr lang="en-US" sz="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8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Магдалинівський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Личківська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69A8F4-0195-4E09-A255-913A3FA11147}"/>
              </a:ext>
            </a:extLst>
          </p:cNvPr>
          <p:cNvSpPr txBox="1"/>
          <p:nvPr/>
        </p:nvSpPr>
        <p:spPr>
          <a:xfrm>
            <a:off x="7165845" y="4743801"/>
            <a:ext cx="59790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b="1" dirty="0"/>
          </a:p>
          <a:p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№10.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Синельниківський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район,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Зайцівська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Іларіонівська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Раївська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Роздорська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     </a:t>
            </a:r>
          </a:p>
          <a:p>
            <a:r>
              <a:rPr lang="ru-RU" sz="800" b="1" dirty="0"/>
              <a:t>          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Славгородська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en-US" sz="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№11.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Покровський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район,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Великомихайлівська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Маломихайлівська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Покровська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ОТГ; </a:t>
            </a:r>
          </a:p>
          <a:p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№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12.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Солонянський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район,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Новопокровська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Святовасилівська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ОТГ;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Солонянська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ОТГ;   </a:t>
            </a:r>
            <a:endParaRPr lang="en-US" sz="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ru-RU" sz="800" b="1" dirty="0" err="1" smtClean="0">
                <a:solidFill>
                  <a:schemeClr val="bg2">
                    <a:lumMod val="50000"/>
                  </a:schemeClr>
                </a:solidFill>
              </a:rPr>
              <a:t>Сурсько-Михайлівська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ОТГ;</a:t>
            </a:r>
          </a:p>
          <a:p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№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13.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Криничанський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район,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Аулівська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Божедарівська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Криничанська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ОТГ;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Новоолександрівська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ОТГ; </a:t>
            </a:r>
          </a:p>
          <a:p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№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14.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Томаківський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район,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Мирівська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Томаківська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ОТГ;</a:t>
            </a:r>
          </a:p>
          <a:p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№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15. 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Петриківський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район,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Петриківська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ОТГ;</a:t>
            </a:r>
          </a:p>
          <a:p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№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16.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Нікопольський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район,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Лошкарівська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 ОТГ;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Петршотравенська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ОТГ;   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Червоногригорівська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endParaRPr lang="en-US" sz="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</a:rPr>
              <a:t>           </a:t>
            </a:r>
            <a:r>
              <a:rPr lang="ru-RU" sz="800" b="1" dirty="0" err="1" smtClean="0">
                <a:solidFill>
                  <a:schemeClr val="bg2">
                    <a:lumMod val="50000"/>
                  </a:schemeClr>
                </a:solidFill>
              </a:rPr>
              <a:t>Чкаловська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ОТГ;</a:t>
            </a:r>
          </a:p>
          <a:p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№17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Вакулівська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ОТГ;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Софіївська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ОТГ;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Девладівська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Софіївський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район;</a:t>
            </a:r>
          </a:p>
          <a:p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№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18.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Вишнівська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ОТГ;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Лихівська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ОТГ;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Саксаганська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П’ятихатський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район;</a:t>
            </a:r>
          </a:p>
          <a:p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№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19.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Криворізький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район;</a:t>
            </a:r>
          </a:p>
          <a:p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№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20.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Гречаноподільська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Карпівська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ОТГ;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Новолатівська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Широківуська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Широківський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район;</a:t>
            </a:r>
          </a:p>
          <a:p>
            <a:r>
              <a:rPr lang="en-US" sz="8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№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21.Апостолівська ОТГ;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Грушівська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Зеленодольська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</a:rPr>
              <a:t>Нивотрудівська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</a:rPr>
              <a:t> ОТГ</a:t>
            </a:r>
            <a:r>
              <a:rPr lang="ru-RU" sz="800" dirty="0">
                <a:solidFill>
                  <a:schemeClr val="bg2">
                    <a:lumMod val="50000"/>
                  </a:schemeClr>
                </a:solidFill>
              </a:rPr>
              <a:t>.   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8FCFB-F716-42CB-A81E-B854AFC913BB}"/>
              </a:ext>
            </a:extLst>
          </p:cNvPr>
          <p:cNvSpPr txBox="1"/>
          <p:nvPr/>
        </p:nvSpPr>
        <p:spPr>
          <a:xfrm>
            <a:off x="9069661" y="2315820"/>
            <a:ext cx="3937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Чумаківська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ОТГ,Богданівська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ОТГ;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Вербківська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ОТГ; </a:t>
            </a:r>
            <a:endParaRPr lang="en-US" sz="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Межиріцька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Троїцька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Варварівська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Юр’ївська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Попаснянська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ОТГ; </a:t>
            </a:r>
            <a:endParaRPr lang="en-US" sz="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Юр’ївський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район;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ОТГ;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ОТГ; </a:t>
            </a:r>
            <a:endParaRPr lang="en-US" sz="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Петропавлівський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район;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Межівський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район;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Новопавліська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ОТГ,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ОТГ;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№9.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Васильківський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район; </a:t>
            </a:r>
            <a:r>
              <a:rPr lang="ru-RU" sz="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Васильківська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ОТГ, </a:t>
            </a:r>
            <a:endParaRPr lang="en-US" sz="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Нивотрудівська</a:t>
            </a: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ОТГ;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Рисунок 52" descr="C:\Users\User\Desktop\Large_Coat_of_Arms_of_Dnipropetrovsk_Oblast.sv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8" y="561703"/>
            <a:ext cx="1332410" cy="1227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155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D65E8-6772-40EF-BE3F-26DDC4461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3674" y="0"/>
            <a:ext cx="4018326" cy="1815387"/>
          </a:xfrm>
        </p:spPr>
        <p:txBody>
          <a:bodyPr/>
          <a:lstStyle/>
          <a:p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C7805-CA6C-4194-8488-BF86BAAA6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1562" y="3624044"/>
            <a:ext cx="886437" cy="1633756"/>
          </a:xfrm>
        </p:spPr>
        <p:txBody>
          <a:bodyPr/>
          <a:lstStyle/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FB8E9F-C782-4DF7-9158-27CE17078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6" y="-12898"/>
            <a:ext cx="8549327" cy="6883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дание">
            <a:extLst>
              <a:ext uri="{FF2B5EF4-FFF2-40B4-BE49-F238E27FC236}">
                <a16:creationId xmlns:a16="http://schemas.microsoft.com/office/drawing/2014/main" id="{9139820C-7E5E-4309-B19F-3E6C30904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8274" y="44041"/>
            <a:ext cx="914400" cy="914400"/>
          </a:xfrm>
          <a:prstGeom prst="rect">
            <a:avLst/>
          </a:prstGeom>
        </p:spPr>
      </p:pic>
      <p:pic>
        <p:nvPicPr>
          <p:cNvPr id="9" name="Рисунок 8" descr="Школа">
            <a:extLst>
              <a:ext uri="{FF2B5EF4-FFF2-40B4-BE49-F238E27FC236}">
                <a16:creationId xmlns:a16="http://schemas.microsoft.com/office/drawing/2014/main" id="{0357EF4C-7220-4412-904C-52414AEE85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8987" y="73404"/>
            <a:ext cx="914400" cy="914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0274D9-91AE-4990-87B7-F13FF0C3F2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48" y="2940317"/>
            <a:ext cx="213378" cy="2621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05D07F-D9D2-4FEA-B79F-4961BB495C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7788" y="2486205"/>
            <a:ext cx="453458" cy="4152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77C219-F776-4AD3-BD64-E91C0B1DC2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3907" y="2744251"/>
            <a:ext cx="213378" cy="2621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91D43C-2CD7-4D85-88D5-4AE210B7EA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6187" y="2875326"/>
            <a:ext cx="213378" cy="2621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9724FA-B796-4401-BA20-08434DD58E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8760" y="3429000"/>
            <a:ext cx="219475" cy="3231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3E1270-CA46-4263-9016-2681BD7FFB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769" y="3872848"/>
            <a:ext cx="219475" cy="3231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B452531-0EAE-473A-B9E5-7ED08A349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00" y="2849038"/>
            <a:ext cx="219475" cy="32311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03EA908-7087-4CE7-BFB2-DEFDDA5370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4432" y="3462486"/>
            <a:ext cx="219475" cy="3231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595D2DF-7772-4E3E-A180-CDDEF3660B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1585" y="2403113"/>
            <a:ext cx="213378" cy="26215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4DED22-4EA3-4773-A761-4E6741A78E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8242" y="3523451"/>
            <a:ext cx="213378" cy="26215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A598D86-008D-4245-9856-84CA067ED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5558" y="3137477"/>
            <a:ext cx="213378" cy="2621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2DA9F4-8C5A-4CF9-8717-C092B2D07E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0678" y="1995219"/>
            <a:ext cx="219475" cy="3231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F6C712-9793-47ED-BE75-329AC05A71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6678" y="1921312"/>
            <a:ext cx="379738" cy="51086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6CEC67A-32AD-487E-893B-0458DB25A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8760" y="2356087"/>
            <a:ext cx="219475" cy="3231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459FA32-B7EC-4350-8EB3-F58D50322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9918" y="1597268"/>
            <a:ext cx="213378" cy="2621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65CCAA-C79B-4AF3-BA3C-37D74A92CB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7499" y="3154265"/>
            <a:ext cx="213378" cy="26215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E430B67-6244-4211-B8EC-20F3F75A8E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1427" y="1145028"/>
            <a:ext cx="174053" cy="3231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3A8D544-4ECC-4B94-AA47-91BC7E09A421}"/>
              </a:ext>
            </a:extLst>
          </p:cNvPr>
          <p:cNvSpPr txBox="1"/>
          <p:nvPr/>
        </p:nvSpPr>
        <p:spPr>
          <a:xfrm>
            <a:off x="7096904" y="1377229"/>
            <a:ext cx="1483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Шандрівський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НВК</a:t>
            </a:r>
            <a:endParaRPr kumimoji="0" lang="ru-UA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A941DAE-F0F4-4C26-B8D5-1BEC18942E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5378" y="1274152"/>
            <a:ext cx="381100" cy="3231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0DA21FD-CBE3-41B2-A156-27820D724717}"/>
              </a:ext>
            </a:extLst>
          </p:cNvPr>
          <p:cNvSpPr txBox="1"/>
          <p:nvPr/>
        </p:nvSpPr>
        <p:spPr>
          <a:xfrm>
            <a:off x="2871027" y="1508034"/>
            <a:ext cx="1471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Голубівська ЗОШ </a:t>
            </a:r>
            <a:endParaRPr kumimoji="0" lang="ru-U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75D8310-6323-420A-921D-398EA5CB0B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8113" y="776455"/>
            <a:ext cx="219475" cy="32311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4B67823-D2B2-45BA-8BE0-1491F738BE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4684" y="1719037"/>
            <a:ext cx="213378" cy="26215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53D9DD3-73C4-4580-8A65-0945FF0C0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615" y="819815"/>
            <a:ext cx="219475" cy="32311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39FD353-30F9-44BF-9575-614F6272C9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7003" y="339683"/>
            <a:ext cx="219475" cy="3231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AE5987F-C0CB-46F6-942C-F2440E6E73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36" y="4336686"/>
            <a:ext cx="219475" cy="32311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0FE3AC2-1B1A-4B98-94DA-AC9E9F8DC5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8352" y="3933813"/>
            <a:ext cx="213378" cy="26215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3831ACB-5F1F-4066-B1C7-84884E469F1A}"/>
              </a:ext>
            </a:extLst>
          </p:cNvPr>
          <p:cNvSpPr txBox="1"/>
          <p:nvPr/>
        </p:nvSpPr>
        <p:spPr>
          <a:xfrm>
            <a:off x="5794014" y="4124621"/>
            <a:ext cx="1966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Новотроїцький НВК</a:t>
            </a:r>
            <a:endParaRPr kumimoji="0" lang="ru-UA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E99991E-6C3B-4F3D-973A-6F463D95B2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677" y="4124196"/>
            <a:ext cx="219475" cy="32311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3E9E1FE-6B3B-4163-8B0C-19CD9E4304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3115" y="5257800"/>
            <a:ext cx="213378" cy="26215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0D47634-6B09-461C-B124-DF3C9AC49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8876" y="4116859"/>
            <a:ext cx="219475" cy="32311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3034965-0E44-486E-B74F-E5D8EFADCA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983" y="4812926"/>
            <a:ext cx="213378" cy="26215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538EC03-397D-4274-8A95-9CE156A125D2}"/>
              </a:ext>
            </a:extLst>
          </p:cNvPr>
          <p:cNvSpPr txBox="1"/>
          <p:nvPr/>
        </p:nvSpPr>
        <p:spPr>
          <a:xfrm>
            <a:off x="2524481" y="5011579"/>
            <a:ext cx="12763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Новоселівська ЗШ</a:t>
            </a:r>
            <a:endParaRPr kumimoji="0" lang="ru-UA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35D8E20-1CE6-4AD4-8C5C-BF2809A8AE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9225" y="3964747"/>
            <a:ext cx="219475" cy="32311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B848687-CD17-45AD-919D-FE2FADCF96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299" y="4500331"/>
            <a:ext cx="219475" cy="32311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4E8400-9047-45C7-86D1-B865DD2A22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993" y="4008464"/>
            <a:ext cx="213378" cy="26215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BC1AAEE-6549-48D6-81D1-4E8EFFDD14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207" y="-25796"/>
            <a:ext cx="366744" cy="39085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3707ECF-E883-4DE5-9E43-5F0564197E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22" y="28739"/>
            <a:ext cx="732454" cy="73245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3C7D388-C58C-4F8F-9BFC-5C945BBAE5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184" y="0"/>
            <a:ext cx="844236" cy="84423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9D64B5A-E74F-413A-BA91-021DD0F2194D}"/>
              </a:ext>
            </a:extLst>
          </p:cNvPr>
          <p:cNvSpPr txBox="1"/>
          <p:nvPr/>
        </p:nvSpPr>
        <p:spPr>
          <a:xfrm>
            <a:off x="87046" y="5367757"/>
            <a:ext cx="2844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 Спаське - 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с.Перещепино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-67 км.</a:t>
            </a:r>
            <a:endParaRPr kumimoji="0" lang="ru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18F32F-6A0F-4482-A091-F288927BF5E3}"/>
              </a:ext>
            </a:extLst>
          </p:cNvPr>
          <p:cNvSpPr txBox="1"/>
          <p:nvPr/>
        </p:nvSpPr>
        <p:spPr>
          <a:xfrm>
            <a:off x="92160" y="5650150"/>
            <a:ext cx="3593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с.Соколове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с.Перещепино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68 км.</a:t>
            </a:r>
            <a:endParaRPr kumimoji="0" lang="ru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A4A8CA5-5F8A-4583-9CC1-D664065AED37}"/>
              </a:ext>
            </a:extLst>
          </p:cNvPr>
          <p:cNvSpPr txBox="1"/>
          <p:nvPr/>
        </p:nvSpPr>
        <p:spPr>
          <a:xfrm>
            <a:off x="87046" y="5966900"/>
            <a:ext cx="3959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 Новотроїцьке-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с.Перещепино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- 63 км.</a:t>
            </a:r>
            <a:endParaRPr kumimoji="0" lang="ru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4BF38D-032E-4C79-8055-CAC7F6A7C9E2}"/>
              </a:ext>
            </a:extLst>
          </p:cNvPr>
          <p:cNvSpPr txBox="1"/>
          <p:nvPr/>
        </p:nvSpPr>
        <p:spPr>
          <a:xfrm>
            <a:off x="1171164" y="349700"/>
            <a:ext cx="170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Академічний ліцей</a:t>
            </a:r>
            <a:endParaRPr kumimoji="0" lang="ru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46E58EBA-205D-4656-B0DE-464566929A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211" y="853209"/>
            <a:ext cx="451143" cy="41456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34BA6AC-6EC7-4CCC-8C22-6CEC8B010D08}"/>
              </a:ext>
            </a:extLst>
          </p:cNvPr>
          <p:cNvSpPr txBox="1"/>
          <p:nvPr/>
        </p:nvSpPr>
        <p:spPr>
          <a:xfrm>
            <a:off x="792589" y="873992"/>
            <a:ext cx="1854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Опорний навчальний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заклад</a:t>
            </a:r>
            <a:endParaRPr kumimoji="0" lang="ru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D7D29AC-30A4-4865-9A60-E740D463C4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548" y="1437531"/>
            <a:ext cx="408467" cy="34750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B639EF80-6F23-41CC-B459-410AA92D53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943" y="1947620"/>
            <a:ext cx="219475" cy="3231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4BEC31-1DFF-44DE-B824-376212B97C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964" y="2494133"/>
            <a:ext cx="213378" cy="262151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14914B2-F217-45D3-91A5-A18517FD665B}"/>
              </a:ext>
            </a:extLst>
          </p:cNvPr>
          <p:cNvSpPr txBox="1"/>
          <p:nvPr/>
        </p:nvSpPr>
        <p:spPr>
          <a:xfrm>
            <a:off x="633649" y="1367605"/>
            <a:ext cx="193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Планується створення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опорного ЗНЗ </a:t>
            </a:r>
            <a:endParaRPr kumimoji="0" lang="ru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3EDE19-1DB8-4508-BF1B-09A595ABF79B}"/>
              </a:ext>
            </a:extLst>
          </p:cNvPr>
          <p:cNvSpPr txBox="1"/>
          <p:nvPr/>
        </p:nvSpPr>
        <p:spPr>
          <a:xfrm>
            <a:off x="331069" y="1990306"/>
            <a:ext cx="1341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ЗНЗ І-ІІІ ступенів</a:t>
            </a:r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7924F51D-EED4-4577-B0A8-508DDB9EF2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25382" y="3267442"/>
            <a:ext cx="1341236" cy="32311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847B9DF2-2756-4F04-9507-4C04D9619266}"/>
              </a:ext>
            </a:extLst>
          </p:cNvPr>
          <p:cNvSpPr txBox="1"/>
          <p:nvPr/>
        </p:nvSpPr>
        <p:spPr>
          <a:xfrm>
            <a:off x="416184" y="2525314"/>
            <a:ext cx="1474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ЗНЗ І-ІІ ступенів</a:t>
            </a:r>
            <a:endParaRPr kumimoji="0" lang="ru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CDD7B3A-F5DC-40BC-96F8-C59B92DFD77D}"/>
              </a:ext>
            </a:extLst>
          </p:cNvPr>
          <p:cNvSpPr txBox="1"/>
          <p:nvPr/>
        </p:nvSpPr>
        <p:spPr>
          <a:xfrm>
            <a:off x="412690" y="2937211"/>
            <a:ext cx="124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ЗНЗ І ступеня</a:t>
            </a:r>
            <a:endParaRPr kumimoji="0" lang="ru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120FECD-551B-4F85-A2DB-D73CD9C813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8767" y="1281077"/>
            <a:ext cx="219475" cy="323116"/>
          </a:xfrm>
          <a:prstGeom prst="rect">
            <a:avLst/>
          </a:prstGeom>
        </p:spPr>
      </p:pic>
      <p:graphicFrame>
        <p:nvGraphicFramePr>
          <p:cNvPr id="69" name="Таблица 68">
            <a:extLst>
              <a:ext uri="{FF2B5EF4-FFF2-40B4-BE49-F238E27FC236}">
                <a16:creationId xmlns:a16="http://schemas.microsoft.com/office/drawing/2014/main" id="{3820A798-F0E3-4725-965F-8268B8A938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27885" y="165013"/>
          <a:ext cx="3744077" cy="2046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832">
                  <a:extLst>
                    <a:ext uri="{9D8B030D-6E8A-4147-A177-3AD203B41FA5}">
                      <a16:colId xmlns:a16="http://schemas.microsoft.com/office/drawing/2014/main" val="912518934"/>
                    </a:ext>
                  </a:extLst>
                </a:gridCol>
                <a:gridCol w="2231472">
                  <a:extLst>
                    <a:ext uri="{9D8B030D-6E8A-4147-A177-3AD203B41FA5}">
                      <a16:colId xmlns:a16="http://schemas.microsoft.com/office/drawing/2014/main" val="1940314779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val="1189281394"/>
                    </a:ext>
                  </a:extLst>
                </a:gridCol>
                <a:gridCol w="569988">
                  <a:extLst>
                    <a:ext uri="{9D8B030D-6E8A-4147-A177-3AD203B41FA5}">
                      <a16:colId xmlns:a16="http://schemas.microsoft.com/office/drawing/2014/main" val="3882218566"/>
                    </a:ext>
                  </a:extLst>
                </a:gridCol>
              </a:tblGrid>
              <a:tr h="244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ЗНЗ </a:t>
                      </a:r>
                      <a:r>
                        <a:rPr lang="uk-UA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Перещепинська</a:t>
                      </a: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ОТГ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учнів </a:t>
                      </a:r>
                      <a:br>
                        <a:rPr lang="uk-UA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</a:t>
                      </a:r>
                      <a:endParaRPr lang="ru-UA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учнів 11 клас</a:t>
                      </a:r>
                      <a:endParaRPr lang="ru-UA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638061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</a:t>
                      </a:r>
                      <a:endParaRPr lang="ru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Шандрівський</a:t>
                      </a: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НВК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296075"/>
                  </a:ext>
                </a:extLst>
              </a:tr>
              <a:tr h="176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</a:t>
                      </a:r>
                      <a:endParaRPr lang="ru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Голубівськв</a:t>
                      </a: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ЗОШ І-ІІІ ступенів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UA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477956"/>
                  </a:ext>
                </a:extLst>
              </a:tr>
              <a:tr h="156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ru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Левенцівська</a:t>
                      </a: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ЗОШ І-ІІІ ступенів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475528"/>
                  </a:ext>
                </a:extLst>
              </a:tr>
              <a:tr h="13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ru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Керносівька</a:t>
                      </a: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ЗОШ І-ІІІ ступенів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0087931"/>
                  </a:ext>
                </a:extLst>
              </a:tr>
              <a:tr h="12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ru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Михайлівський НВК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4663543"/>
                  </a:ext>
                </a:extLst>
              </a:tr>
              <a:tr h="146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</a:t>
                      </a:r>
                      <a:endParaRPr lang="ru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Панасівський</a:t>
                      </a: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НВК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UA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5585973"/>
                  </a:ext>
                </a:extLst>
              </a:tr>
              <a:tr h="154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7</a:t>
                      </a:r>
                      <a:endParaRPr lang="ru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Миролюбівська</a:t>
                      </a: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ЗОШ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893200"/>
                  </a:ext>
                </a:extLst>
              </a:tr>
              <a:tr h="164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8</a:t>
                      </a:r>
                      <a:endParaRPr lang="ru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Перещепинська</a:t>
                      </a: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ООЗ№1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UA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077251"/>
                  </a:ext>
                </a:extLst>
              </a:tr>
              <a:tr h="145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9</a:t>
                      </a:r>
                      <a:endParaRPr lang="ru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Голубівська ЗОШ 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502730"/>
                  </a:ext>
                </a:extLst>
              </a:tr>
              <a:tr h="16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10</a:t>
                      </a:r>
                      <a:endParaRPr lang="ru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Перещепинський</a:t>
                      </a: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НВК «Родина»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6831273"/>
                  </a:ext>
                </a:extLst>
              </a:tr>
              <a:tr h="211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Разом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UA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025499"/>
                  </a:ext>
                </a:extLst>
              </a:tr>
            </a:tbl>
          </a:graphicData>
        </a:graphic>
      </p:graphicFrame>
      <p:graphicFrame>
        <p:nvGraphicFramePr>
          <p:cNvPr id="70" name="Таблица 69">
            <a:extLst>
              <a:ext uri="{FF2B5EF4-FFF2-40B4-BE49-F238E27FC236}">
                <a16:creationId xmlns:a16="http://schemas.microsoft.com/office/drawing/2014/main" id="{B83AA998-EF29-4F28-8971-FA3A9A77C5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14720" y="2153856"/>
          <a:ext cx="3744077" cy="3434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979">
                  <a:extLst>
                    <a:ext uri="{9D8B030D-6E8A-4147-A177-3AD203B41FA5}">
                      <a16:colId xmlns:a16="http://schemas.microsoft.com/office/drawing/2014/main" val="2914017910"/>
                    </a:ext>
                  </a:extLst>
                </a:gridCol>
                <a:gridCol w="2241640">
                  <a:extLst>
                    <a:ext uri="{9D8B030D-6E8A-4147-A177-3AD203B41FA5}">
                      <a16:colId xmlns:a16="http://schemas.microsoft.com/office/drawing/2014/main" val="3118995142"/>
                    </a:ext>
                  </a:extLst>
                </a:gridCol>
                <a:gridCol w="599500">
                  <a:extLst>
                    <a:ext uri="{9D8B030D-6E8A-4147-A177-3AD203B41FA5}">
                      <a16:colId xmlns:a16="http://schemas.microsoft.com/office/drawing/2014/main" val="1184101187"/>
                    </a:ext>
                  </a:extLst>
                </a:gridCol>
                <a:gridCol w="573958">
                  <a:extLst>
                    <a:ext uri="{9D8B030D-6E8A-4147-A177-3AD203B41FA5}">
                      <a16:colId xmlns:a16="http://schemas.microsoft.com/office/drawing/2014/main" val="1792781362"/>
                    </a:ext>
                  </a:extLst>
                </a:gridCol>
              </a:tblGrid>
              <a:tr h="189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№ з/п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Назва навчального закладу Новомосковський район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10 клас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 клас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1064552389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1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Мар’янівська ЗОШ І-ІІІ ступенів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5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7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3335099266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2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КЗ Івано-Михайлівський НВК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2607748454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3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Андріївська ЗОШ І-ІІ ст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1555658932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4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Хуторо-Губиниська ЗОШ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1210584076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5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Гвардійська ЗОШ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24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3556193536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6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КЗО “Миколаївське НВОˮ (опорний заклад)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22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21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1724866431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7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Спаська ЗОШ І-ІІІ ступенів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19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21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3036141269"/>
                  </a:ext>
                </a:extLst>
              </a:tr>
              <a:tr h="142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8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ЗК “Вільненський НВК “Школа-дошкільний закладˮ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17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11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1386437478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9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spc="75">
                          <a:effectLst/>
                        </a:rPr>
                        <a:t>Черкаська ЗОШ І-ІІІ ступенів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22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18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3610402912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10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КЗ “Євецько-Миколаївський НВК “ШДЗˮ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1072904622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11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Хащівський НВК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3864047017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12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Губиниська філія КЗ “Губиниського ЗЗСО №2ˮ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889258750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13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Всесвятська ЗОШ І-ІІ ступенів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317336168"/>
                  </a:ext>
                </a:extLst>
              </a:tr>
              <a:tr h="155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14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Королівська філія КЗО Миколаївське НВО (опорний заклад)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794085871"/>
                  </a:ext>
                </a:extLst>
              </a:tr>
              <a:tr h="133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15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КЗ “Новостепанівський НВКˮ Школа-дошкільний закладˮ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11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14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2980371946"/>
                  </a:ext>
                </a:extLst>
              </a:tr>
              <a:tr h="142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16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КЗ “Губиниський ЗЗСО І-ІІІ ступенів №2ˮ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18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21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376281387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17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Попасненська ЗОШ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7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5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3216710081"/>
                  </a:ext>
                </a:extLst>
              </a:tr>
              <a:tr h="145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18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КЗ “Василівський НВК “Школа – дошкільний закладˮ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9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3872518018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19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Гнатівський НВК «Школа – дошкільний заклад»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2253539056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20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Капітанівська ЗОШ І-ІІ ступенів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4244205012"/>
                  </a:ext>
                </a:extLst>
              </a:tr>
              <a:tr h="13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Разом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155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157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val="3436855225"/>
                  </a:ext>
                </a:extLst>
              </a:tr>
            </a:tbl>
          </a:graphicData>
        </a:graphic>
      </p:graphicFrame>
      <p:graphicFrame>
        <p:nvGraphicFramePr>
          <p:cNvPr id="73" name="Таблица 72">
            <a:extLst>
              <a:ext uri="{FF2B5EF4-FFF2-40B4-BE49-F238E27FC236}">
                <a16:creationId xmlns:a16="http://schemas.microsoft.com/office/drawing/2014/main" id="{4CABB8C9-22F0-41F9-849D-8EA06CFBEB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54292" y="5519951"/>
          <a:ext cx="3744077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230">
                  <a:extLst>
                    <a:ext uri="{9D8B030D-6E8A-4147-A177-3AD203B41FA5}">
                      <a16:colId xmlns:a16="http://schemas.microsoft.com/office/drawing/2014/main" val="859333318"/>
                    </a:ext>
                  </a:extLst>
                </a:gridCol>
                <a:gridCol w="2235341">
                  <a:extLst>
                    <a:ext uri="{9D8B030D-6E8A-4147-A177-3AD203B41FA5}">
                      <a16:colId xmlns:a16="http://schemas.microsoft.com/office/drawing/2014/main" val="380974353"/>
                    </a:ext>
                  </a:extLst>
                </a:gridCol>
                <a:gridCol w="601643">
                  <a:extLst>
                    <a:ext uri="{9D8B030D-6E8A-4147-A177-3AD203B41FA5}">
                      <a16:colId xmlns:a16="http://schemas.microsoft.com/office/drawing/2014/main" val="4075887372"/>
                    </a:ext>
                  </a:extLst>
                </a:gridCol>
                <a:gridCol w="608863">
                  <a:extLst>
                    <a:ext uri="{9D8B030D-6E8A-4147-A177-3AD203B41FA5}">
                      <a16:colId xmlns:a16="http://schemas.microsoft.com/office/drawing/2014/main" val="3434498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№ 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Назва ЗНЗ Піщанська ОТГ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клас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 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9218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КЗ Меліоративний ЗЗСО I-III ступенів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244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КЗ Новотроїцький ЗЗСО-ДЗ І ступеня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693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КЗ </a:t>
                      </a:r>
                      <a:r>
                        <a:rPr lang="uk-UA" sz="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Знаменівський</a:t>
                      </a: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ЗЗСО І - ІІІ ступенів №2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901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КЗ </a:t>
                      </a:r>
                      <a:r>
                        <a:rPr lang="uk-UA" sz="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Соколівський</a:t>
                      </a: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ЗЗСО I-II ступенів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3896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КЗ Знаменівський ЗЗСО-ДЗ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370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КЗ Новоселівський ЗЗСО І-ІІ ступенів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802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КЗ Орлівщинський ЗЗСО І-ІІІ ступенів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134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КЗ Піщанський ЗЗСО І – ІІІ ступенів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898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КЗ Орлівщинський ЗЗСО-ДЗ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777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UA" sz="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UA" sz="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849433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C533E5E9-E44C-436B-BDCC-5F746121DCA6}"/>
              </a:ext>
            </a:extLst>
          </p:cNvPr>
          <p:cNvSpPr txBox="1"/>
          <p:nvPr/>
        </p:nvSpPr>
        <p:spPr>
          <a:xfrm>
            <a:off x="9659803" y="5280268"/>
            <a:ext cx="1315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Піщанська ОТГ</a:t>
            </a:r>
            <a:endParaRPr kumimoji="0" lang="ru-U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A97D32E-0932-4D86-91BA-D06ABA761B99}"/>
              </a:ext>
            </a:extLst>
          </p:cNvPr>
          <p:cNvSpPr txBox="1"/>
          <p:nvPr/>
        </p:nvSpPr>
        <p:spPr>
          <a:xfrm>
            <a:off x="9252954" y="1931501"/>
            <a:ext cx="1895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Новомосковський район</a:t>
            </a:r>
            <a:endParaRPr kumimoji="0" lang="ru-U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5CE4D9-09FF-4C49-A6D2-F00F9658B7E2}"/>
              </a:ext>
            </a:extLst>
          </p:cNvPr>
          <p:cNvSpPr txBox="1"/>
          <p:nvPr/>
        </p:nvSpPr>
        <p:spPr>
          <a:xfrm>
            <a:off x="9458163" y="-59280"/>
            <a:ext cx="1663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Перещепинська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ОТГ</a:t>
            </a:r>
            <a:endParaRPr kumimoji="0" lang="ru-U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76F69836-1B4E-40E7-8180-E3E9E3BBC7FA}"/>
              </a:ext>
            </a:extLst>
          </p:cNvPr>
          <p:cNvCxnSpPr>
            <a:cxnSpLocks/>
          </p:cNvCxnSpPr>
          <p:nvPr/>
        </p:nvCxnSpPr>
        <p:spPr>
          <a:xfrm flipH="1">
            <a:off x="5261835" y="274157"/>
            <a:ext cx="1626400" cy="800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2F5D717-C586-41E8-A48F-53CCE1DC8FFD}"/>
              </a:ext>
            </a:extLst>
          </p:cNvPr>
          <p:cNvSpPr txBox="1"/>
          <p:nvPr/>
        </p:nvSpPr>
        <p:spPr>
          <a:xfrm>
            <a:off x="6024919" y="-27001"/>
            <a:ext cx="240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Перещепинська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ОТГ</a:t>
            </a:r>
            <a:endParaRPr kumimoji="0" lang="ru-U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F0D19AC-8D5B-4158-B218-61ED68A90489}"/>
              </a:ext>
            </a:extLst>
          </p:cNvPr>
          <p:cNvCxnSpPr>
            <a:cxnSpLocks/>
          </p:cNvCxnSpPr>
          <p:nvPr/>
        </p:nvCxnSpPr>
        <p:spPr>
          <a:xfrm flipH="1" flipV="1">
            <a:off x="4635565" y="5177124"/>
            <a:ext cx="967311" cy="899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B5A3FC0E-4DCD-4B35-B508-A26BF4E15308}"/>
              </a:ext>
            </a:extLst>
          </p:cNvPr>
          <p:cNvSpPr txBox="1"/>
          <p:nvPr/>
        </p:nvSpPr>
        <p:spPr>
          <a:xfrm>
            <a:off x="5403813" y="6431181"/>
            <a:ext cx="188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Піщанська ОТГ</a:t>
            </a:r>
            <a:endParaRPr kumimoji="0" lang="ru-U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26799A56-96E8-4283-BBB0-F6C81F871646}"/>
              </a:ext>
            </a:extLst>
          </p:cNvPr>
          <p:cNvCxnSpPr>
            <a:cxnSpLocks/>
          </p:cNvCxnSpPr>
          <p:nvPr/>
        </p:nvCxnSpPr>
        <p:spPr>
          <a:xfrm flipH="1" flipV="1">
            <a:off x="4349111" y="3210471"/>
            <a:ext cx="3128107" cy="1527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259AD09-548B-4080-8C27-4ADD38F59AB7}"/>
              </a:ext>
            </a:extLst>
          </p:cNvPr>
          <p:cNvSpPr txBox="1"/>
          <p:nvPr/>
        </p:nvSpPr>
        <p:spPr>
          <a:xfrm>
            <a:off x="6491234" y="4455786"/>
            <a:ext cx="2129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Новомосковський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</a:t>
            </a:r>
            <a:endParaRPr kumimoji="0" lang="ru-U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8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465943"/>
            <a:ext cx="10515600" cy="4843417"/>
          </a:xfrm>
        </p:spPr>
        <p:txBody>
          <a:bodyPr/>
          <a:lstStyle/>
          <a:p>
            <a:pPr algn="ctr">
              <a:lnSpc>
                <a:spcPct val="125000"/>
              </a:lnSpc>
            </a:pPr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НАГАЛЬНІ ПИТАННЯ ПЕРЕХОДУ НА ПРОФІЛЬНЕ НАВЧАННЯ ВІДПОВІДНО ДО ЗАКОНУ УКРАЇНИ «ПРО ОСВІТУ»</a:t>
            </a:r>
            <a:b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uk-UA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07 листопада 2019 року</a:t>
            </a:r>
            <a:endParaRPr lang="uk-UA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80804" y="1669054"/>
            <a:ext cx="5965372" cy="2919547"/>
          </a:xfrm>
          <a:prstGeom prst="ellipse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АКАДЕМІЧНИЙ ЛІЦЕЙ – 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юридична особа</a:t>
            </a:r>
          </a:p>
        </p:txBody>
      </p:sp>
      <p:sp>
        <p:nvSpPr>
          <p:cNvPr id="6" name="Овал 5"/>
          <p:cNvSpPr/>
          <p:nvPr/>
        </p:nvSpPr>
        <p:spPr>
          <a:xfrm>
            <a:off x="8948058" y="350521"/>
            <a:ext cx="2830284" cy="15958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н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авчається 3-4 класи у паралелі</a:t>
            </a:r>
            <a:endParaRPr lang="uk-U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48058" y="4588600"/>
            <a:ext cx="2830284" cy="14325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н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аявність 3-5 автобусів для підвезення учнів</a:t>
            </a:r>
            <a:endParaRPr lang="uk-U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302033" y="350521"/>
            <a:ext cx="3722913" cy="8762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д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екілька профілів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н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авчання </a:t>
            </a:r>
            <a:endParaRPr lang="uk-U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0262" y="350521"/>
            <a:ext cx="3030583" cy="168728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п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роектна потужність більше 300 осіб</a:t>
            </a:r>
            <a:endParaRPr lang="uk-U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0262" y="4420416"/>
            <a:ext cx="3030583" cy="16007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інформаційно-ресурсний центр</a:t>
            </a:r>
            <a:endParaRPr lang="uk-U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562010" y="2467111"/>
            <a:ext cx="2216332" cy="16007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к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адрове забезпечення</a:t>
            </a:r>
            <a:endParaRPr lang="uk-U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32513" y="4854455"/>
            <a:ext cx="3722914" cy="163204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в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ідповідна матеріально-технічна база, у тому числі оснащення кабінетів</a:t>
            </a:r>
            <a:endParaRPr lang="uk-U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7497" y="2428739"/>
            <a:ext cx="2042160" cy="16007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н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аявність гуртожитку</a:t>
            </a:r>
            <a:endParaRPr lang="uk-UA" b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>
            <a:stCxn id="2" idx="0"/>
            <a:endCxn id="13" idx="4"/>
          </p:cNvCxnSpPr>
          <p:nvPr/>
        </p:nvCxnSpPr>
        <p:spPr>
          <a:xfrm flipV="1">
            <a:off x="6163490" y="1226820"/>
            <a:ext cx="0" cy="4422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1"/>
            <a:endCxn id="14" idx="5"/>
          </p:cNvCxnSpPr>
          <p:nvPr/>
        </p:nvCxnSpPr>
        <p:spPr>
          <a:xfrm flipH="1" flipV="1">
            <a:off x="3057026" y="1790709"/>
            <a:ext cx="997387" cy="30590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7"/>
            <a:endCxn id="6" idx="3"/>
          </p:cNvCxnSpPr>
          <p:nvPr/>
        </p:nvCxnSpPr>
        <p:spPr>
          <a:xfrm flipV="1">
            <a:off x="8272567" y="1712660"/>
            <a:ext cx="1089976" cy="38395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6"/>
            <a:endCxn id="16" idx="2"/>
          </p:cNvCxnSpPr>
          <p:nvPr/>
        </p:nvCxnSpPr>
        <p:spPr>
          <a:xfrm>
            <a:off x="9146176" y="3128828"/>
            <a:ext cx="415834" cy="13865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  <a:endCxn id="18" idx="6"/>
          </p:cNvCxnSpPr>
          <p:nvPr/>
        </p:nvCxnSpPr>
        <p:spPr>
          <a:xfrm flipH="1">
            <a:off x="2699657" y="3128828"/>
            <a:ext cx="481147" cy="1002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4"/>
            <a:endCxn id="17" idx="0"/>
          </p:cNvCxnSpPr>
          <p:nvPr/>
        </p:nvCxnSpPr>
        <p:spPr>
          <a:xfrm>
            <a:off x="6163490" y="4588601"/>
            <a:ext cx="30480" cy="26585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5"/>
            <a:endCxn id="12" idx="1"/>
          </p:cNvCxnSpPr>
          <p:nvPr/>
        </p:nvCxnSpPr>
        <p:spPr>
          <a:xfrm>
            <a:off x="8272567" y="4161043"/>
            <a:ext cx="1089976" cy="6373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3"/>
            <a:endCxn id="15" idx="7"/>
          </p:cNvCxnSpPr>
          <p:nvPr/>
        </p:nvCxnSpPr>
        <p:spPr>
          <a:xfrm flipH="1">
            <a:off x="3057026" y="4161043"/>
            <a:ext cx="997387" cy="4937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0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39"/>
            <a:ext cx="10515600" cy="1084217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ЗАБЕЗПЕЧЕННЯ ПРОЦЕСУ ОРГАНІЗАЦІЇ ПРОФІЛЬНОГО НАВЧАННЯ</a:t>
            </a:r>
            <a:endParaRPr lang="uk-UA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94559"/>
            <a:ext cx="10604863" cy="438912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1262" y="2178322"/>
            <a:ext cx="1121229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 Black" panose="020B0A04020102020204" pitchFamily="34" charset="0"/>
              </a:rPr>
              <a:t>к</a:t>
            </a:r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рок 1</a:t>
            </a:r>
            <a:endParaRPr lang="uk-UA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050869" y="2192906"/>
            <a:ext cx="9379131" cy="885232"/>
            <a:chOff x="1982671" y="2213460"/>
            <a:chExt cx="6992874" cy="885232"/>
          </a:xfrm>
          <a:solidFill>
            <a:schemeClr val="tx2">
              <a:lumMod val="50000"/>
            </a:schemeClr>
          </a:solidFill>
        </p:grpSpPr>
        <p:sp>
          <p:nvSpPr>
            <p:cNvPr id="10" name="Пятиугольник 9"/>
            <p:cNvSpPr/>
            <p:nvPr/>
          </p:nvSpPr>
          <p:spPr>
            <a:xfrm rot="10800000">
              <a:off x="1982671" y="2213460"/>
              <a:ext cx="6992874" cy="885232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ятиугольник 4"/>
            <p:cNvSpPr txBox="1"/>
            <p:nvPr/>
          </p:nvSpPr>
          <p:spPr>
            <a:xfrm rot="21600000">
              <a:off x="2203979" y="2213460"/>
              <a:ext cx="6771566" cy="8852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363" tIns="156210" rIns="291592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п</a:t>
              </a:r>
              <a:r>
                <a:rPr lang="uk-UA" b="1" kern="12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роведення якісного і об’єктивного аналізу ситуації, яка змушує місцеву владу розпочати процес організації ефективного профільного навчання</a:t>
              </a:r>
              <a:endParaRPr lang="uk-UA" b="1" kern="12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838196" y="3342573"/>
            <a:ext cx="1121229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 Black" panose="020B0A04020102020204" pitchFamily="34" charset="0"/>
              </a:rPr>
              <a:t>к</a:t>
            </a:r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рок 2</a:t>
            </a:r>
            <a:endParaRPr lang="uk-UA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5134" y="4491979"/>
            <a:ext cx="1121229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 Black" panose="020B0A04020102020204" pitchFamily="34" charset="0"/>
              </a:rPr>
              <a:t>к</a:t>
            </a:r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рок 3</a:t>
            </a:r>
            <a:endParaRPr lang="uk-UA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1261" y="5654448"/>
            <a:ext cx="1121229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 Black" panose="020B0A04020102020204" pitchFamily="34" charset="0"/>
              </a:rPr>
              <a:t>к</a:t>
            </a:r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рок 4</a:t>
            </a:r>
            <a:endParaRPr lang="uk-UA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109649" y="3358677"/>
            <a:ext cx="9302931" cy="885232"/>
            <a:chOff x="1982671" y="2213460"/>
            <a:chExt cx="6992874" cy="88523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6" name="Пятиугольник 15"/>
            <p:cNvSpPr/>
            <p:nvPr/>
          </p:nvSpPr>
          <p:spPr>
            <a:xfrm rot="10800000">
              <a:off x="1982671" y="2213460"/>
              <a:ext cx="6992874" cy="885232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 txBox="1"/>
            <p:nvPr/>
          </p:nvSpPr>
          <p:spPr>
            <a:xfrm rot="21600000">
              <a:off x="2203979" y="2213460"/>
              <a:ext cx="6771566" cy="8852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363" tIns="156210" rIns="291592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п</a:t>
              </a:r>
              <a:r>
                <a:rPr lang="uk-UA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ідготовка на основі здійсненого аналізу структурованого звіту і проекту плану дій на найближчі 3 роки</a:t>
              </a:r>
              <a:endParaRPr lang="uk-UA" b="1" kern="12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114006" y="4505042"/>
            <a:ext cx="9302931" cy="885232"/>
            <a:chOff x="1982671" y="2213460"/>
            <a:chExt cx="6992874" cy="8852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9" name="Пятиугольник 18"/>
            <p:cNvSpPr/>
            <p:nvPr/>
          </p:nvSpPr>
          <p:spPr>
            <a:xfrm rot="10800000">
              <a:off x="1982671" y="2213460"/>
              <a:ext cx="6992874" cy="885232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 txBox="1"/>
            <p:nvPr/>
          </p:nvSpPr>
          <p:spPr>
            <a:xfrm rot="21600000">
              <a:off x="2203979" y="2213460"/>
              <a:ext cx="6771566" cy="8852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363" tIns="156210" rIns="291592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о</a:t>
              </a:r>
              <a:r>
                <a:rPr lang="uk-UA" b="1" kern="12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знайомлення керівництва місцевої влади, департаменту освіти і науки облдержадміністрації, інших релевантних посадових осіб з напрацьованими документами  </a:t>
              </a:r>
              <a:endParaRPr lang="uk-UA" b="1" kern="12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070460" y="5670554"/>
            <a:ext cx="9359539" cy="900062"/>
            <a:chOff x="1963097" y="2591528"/>
            <a:chExt cx="7012448" cy="89826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" name="Пятиугольник 21"/>
            <p:cNvSpPr/>
            <p:nvPr/>
          </p:nvSpPr>
          <p:spPr>
            <a:xfrm rot="10800000">
              <a:off x="1963097" y="2604564"/>
              <a:ext cx="6992874" cy="885232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ятиугольник 4"/>
            <p:cNvSpPr txBox="1"/>
            <p:nvPr/>
          </p:nvSpPr>
          <p:spPr>
            <a:xfrm>
              <a:off x="2203979" y="2591528"/>
              <a:ext cx="6771566" cy="8852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363" tIns="156210" rIns="291592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п</a:t>
              </a:r>
              <a:r>
                <a:rPr lang="uk-UA" b="1" kern="12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ідготовка і прийняття відповідного правового документу щодо створення комісії і початку процесу організації ефективного профільного навчання</a:t>
              </a:r>
              <a:endParaRPr lang="uk-UA" b="1" kern="12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6" name="Рисунок 25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4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6652"/>
            <a:ext cx="10515600" cy="155448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ІНДИКАТОРИ РАНЖУВАННЯ ЗАКЛАДІВ ОСВІТИ ЩОДО СПРОМОЖНОСТІ ЗДІЙСНЕННЯ ЕФЕКТИВНОГО ПРОФІЛЬНОГО НАВЧАННЯ</a:t>
            </a:r>
            <a:endParaRPr lang="uk-UA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03566"/>
            <a:ext cx="10515600" cy="414092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838200" y="2374265"/>
            <a:ext cx="978408" cy="484632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1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1863" y="2387328"/>
            <a:ext cx="5708468" cy="48463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 </a:t>
            </a:r>
            <a:r>
              <a:rPr lang="uk-UA" b="1" dirty="0">
                <a:solidFill>
                  <a:schemeClr val="bg1"/>
                </a:solidFill>
              </a:rPr>
              <a:t>Наявність якісного кадрового потенціалу закладу</a:t>
            </a:r>
          </a:p>
          <a:p>
            <a:pPr algn="ctr"/>
            <a:endParaRPr lang="uk-UA" dirty="0"/>
          </a:p>
        </p:txBody>
      </p:sp>
      <p:sp>
        <p:nvSpPr>
          <p:cNvPr id="25" name="Пятиугольник 24"/>
          <p:cNvSpPr/>
          <p:nvPr/>
        </p:nvSpPr>
        <p:spPr>
          <a:xfrm>
            <a:off x="1316411" y="2914300"/>
            <a:ext cx="978408" cy="484632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2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1841863" y="3425226"/>
            <a:ext cx="978408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3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2334115" y="3976927"/>
            <a:ext cx="978408" cy="484632"/>
          </a:xfrm>
          <a:prstGeom prst="homePlat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" name="Пятиугольник 29"/>
          <p:cNvSpPr/>
          <p:nvPr/>
        </p:nvSpPr>
        <p:spPr>
          <a:xfrm>
            <a:off x="2993136" y="4490795"/>
            <a:ext cx="978408" cy="484632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5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3556363" y="5022234"/>
            <a:ext cx="978408" cy="484632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6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4058630" y="5544636"/>
            <a:ext cx="978408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7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4679443" y="6088436"/>
            <a:ext cx="978408" cy="4846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8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23011" y="2901236"/>
            <a:ext cx="5708468" cy="4846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 Чисельність учнівського контингенту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850098" y="3436397"/>
            <a:ext cx="5708468" cy="484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Кількість претендентів на одне місце профілю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327110" y="3967136"/>
            <a:ext cx="5708468" cy="4846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Завантаженість профілю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986131" y="4503858"/>
            <a:ext cx="5708468" cy="4846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Відповідність матеріально-технічного забезпечення профілю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565469" y="5022234"/>
            <a:ext cx="5708468" cy="4846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% відповідності обраних предметів на ЗНО профільним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73396" y="5553673"/>
            <a:ext cx="5708468" cy="4846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 </a:t>
            </a:r>
            <a:r>
              <a:rPr lang="uk-UA" b="1" dirty="0" smtClean="0">
                <a:solidFill>
                  <a:schemeClr val="bg1"/>
                </a:solidFill>
              </a:rPr>
              <a:t>Сприятливий мікроклімат у закладі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658395" y="6077828"/>
            <a:ext cx="5708468" cy="484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 </a:t>
            </a:r>
            <a:r>
              <a:rPr lang="uk-UA" b="1" dirty="0" smtClean="0">
                <a:solidFill>
                  <a:schemeClr val="bg1"/>
                </a:solidFill>
              </a:rPr>
              <a:t>% випускників, які складають ЗНО з профільних предметів за рівнями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Рисунок 21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8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84217"/>
            <a:ext cx="10515600" cy="1280159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ІНДИКАТОРИ РАНЖУВАННЯ ЗАКЛАДІВ ОСВІТИ ЩОДО СПРОМОЖНОСТІ ЗДІЙСНЕННЯ ЕФЕКТИВНОГО ПРОФІЛЬНОГО НАВЧАННЯ</a:t>
            </a:r>
            <a:endParaRPr lang="uk-UA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414337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851262" y="2374264"/>
            <a:ext cx="978408" cy="484632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8801" y="2361202"/>
            <a:ext cx="5708468" cy="48463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 </a:t>
            </a:r>
            <a:r>
              <a:rPr lang="uk-UA" b="1" dirty="0">
                <a:solidFill>
                  <a:schemeClr val="bg1"/>
                </a:solidFill>
              </a:rPr>
              <a:t>% переможців олімпіад, МАН, конкурсів, проектів тощо</a:t>
            </a:r>
          </a:p>
          <a:p>
            <a:pPr algn="ctr"/>
            <a:endParaRPr lang="uk-UA" dirty="0"/>
          </a:p>
        </p:txBody>
      </p:sp>
      <p:sp>
        <p:nvSpPr>
          <p:cNvPr id="25" name="Пятиугольник 24"/>
          <p:cNvSpPr/>
          <p:nvPr/>
        </p:nvSpPr>
        <p:spPr>
          <a:xfrm>
            <a:off x="1359845" y="2903778"/>
            <a:ext cx="978408" cy="484632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10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1933304" y="3411942"/>
            <a:ext cx="978408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11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2517868" y="3937508"/>
            <a:ext cx="978408" cy="484632"/>
          </a:xfrm>
          <a:prstGeom prst="homePlat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12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3042340" y="4501321"/>
            <a:ext cx="978408" cy="484632"/>
          </a:xfrm>
          <a:prstGeom prst="homePlat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13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3511515" y="5047475"/>
            <a:ext cx="978408" cy="484632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14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4113714" y="5556535"/>
            <a:ext cx="978408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15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61113" y="2890871"/>
            <a:ext cx="5708468" cy="4846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 Наявність дієвої стратегії функціонування закладу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939361" y="3402989"/>
            <a:ext cx="5708468" cy="484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Наступність </a:t>
            </a:r>
            <a:r>
              <a:rPr lang="uk-UA" b="1" dirty="0" err="1" smtClean="0">
                <a:solidFill>
                  <a:schemeClr val="bg1"/>
                </a:solidFill>
              </a:rPr>
              <a:t>допрофільної</a:t>
            </a:r>
            <a:r>
              <a:rPr lang="uk-UA" b="1" dirty="0" smtClean="0">
                <a:solidFill>
                  <a:schemeClr val="bg1"/>
                </a:solidFill>
              </a:rPr>
              <a:t> освіти 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531544" y="3937509"/>
            <a:ext cx="5708468" cy="4846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Наступність фахової освіти</a:t>
            </a:r>
            <a:endParaRPr lang="uk-UA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022273" y="4472029"/>
            <a:ext cx="5708468" cy="4846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Ефективні інституції громадського управління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523122" y="5016573"/>
            <a:ext cx="5708468" cy="4846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Наявність дієвих угод співпраці з </a:t>
            </a:r>
            <a:r>
              <a:rPr lang="uk-UA" b="1" dirty="0" err="1" smtClean="0">
                <a:solidFill>
                  <a:schemeClr val="bg1"/>
                </a:solidFill>
              </a:rPr>
              <a:t>стейкхолдерами</a:t>
            </a:r>
            <a:r>
              <a:rPr lang="uk-UA" b="1" dirty="0" smtClean="0">
                <a:solidFill>
                  <a:schemeClr val="bg1"/>
                </a:solidFill>
              </a:rPr>
              <a:t> з питань функціонування профілів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95604" y="5530047"/>
            <a:ext cx="5708468" cy="4846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 </a:t>
            </a:r>
            <a:r>
              <a:rPr lang="uk-UA" b="1" dirty="0" smtClean="0">
                <a:solidFill>
                  <a:schemeClr val="bg1"/>
                </a:solidFill>
              </a:rPr>
              <a:t>Наявність авторських програм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4655168" y="6060877"/>
            <a:ext cx="978408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16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45331" y="6028957"/>
            <a:ext cx="5708468" cy="4846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 </a:t>
            </a:r>
            <a:r>
              <a:rPr lang="uk-UA" b="1" dirty="0">
                <a:solidFill>
                  <a:schemeClr val="bg1"/>
                </a:solidFill>
              </a:rPr>
              <a:t>А</a:t>
            </a:r>
            <a:r>
              <a:rPr lang="uk-UA" b="1" dirty="0" smtClean="0">
                <a:solidFill>
                  <a:schemeClr val="bg1"/>
                </a:solidFill>
              </a:rPr>
              <a:t>ктивність колективу закладу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Рисунок 21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9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2149"/>
            <a:ext cx="10515600" cy="171123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sz="36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36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6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  <a:t>ДОРУЧЕННЯ ГОЛОВИ ДНІПРОПЕТРОВСЬКОЇ ОБЛАСНОЇ ДЕРЖАВНОЇ АДМІНІСТРАЦІЇ </a:t>
            </a:r>
            <a:br>
              <a:rPr lang="uk-UA" sz="36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6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30 жовтня 2019 року № 08-68/0/35-19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47257"/>
            <a:ext cx="10515600" cy="402336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ПРО ПІДСУМКИ РОБОЧОГО ВІЗИТУ МІНІСТРА ОСВІТИ І НАУКИ УКРАЇНИ ГАННИ НОВОСАД 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20 – 21 ЖОВТНЯ 2019 РОКУ ДО ДНІПРОПЕТРОВСЬКОЇ ОБЛАСТІ</a:t>
            </a:r>
          </a:p>
          <a:p>
            <a:endParaRPr lang="uk-UA" dirty="0"/>
          </a:p>
        </p:txBody>
      </p:sp>
      <p:pic>
        <p:nvPicPr>
          <p:cNvPr id="5" name="Рисунок 4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525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п.1пп.6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       </a:t>
            </a:r>
            <a:r>
              <a:rPr lang="uk-UA" sz="32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Розробити, затвердити та </a:t>
            </a: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розмістити на сайтах</a:t>
            </a:r>
            <a:r>
              <a:rPr lang="uk-UA" sz="32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райдержадміністрацій, </a:t>
            </a: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місцевих рад </a:t>
            </a:r>
            <a:r>
              <a:rPr lang="uk-UA" sz="32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регіональні </a:t>
            </a: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плани заходів щодо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32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продовження </a:t>
            </a:r>
            <a:r>
              <a:rPr lang="uk-UA" sz="32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створення</a:t>
            </a:r>
            <a:r>
              <a:rPr lang="uk-UA" sz="32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освітніх округів та </a:t>
            </a: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академічних ліцеїв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</a:t>
            </a:r>
            <a:r>
              <a:rPr lang="uk-UA" sz="32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що забезпечать профільну середню освіту, відповідно до освітніх потреб населення та соціально-економічних умов регіону</a:t>
            </a:r>
            <a:endParaRPr lang="uk-UA" sz="3200" b="1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4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61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19350"/>
            <a:ext cx="10515600" cy="3513908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ДЯКУЄМО ЗА УВАГУ!</a:t>
            </a:r>
            <a:endParaRPr lang="uk-UA" sz="6000" b="1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 18"/>
          <p:cNvSpPr/>
          <p:nvPr/>
        </p:nvSpPr>
        <p:spPr>
          <a:xfrm>
            <a:off x="10118726" y="6500814"/>
            <a:ext cx="5492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243" name="TextBox 19"/>
          <p:cNvSpPr txBox="1">
            <a:spLocks noChangeArrowheads="1"/>
          </p:cNvSpPr>
          <p:nvPr/>
        </p:nvSpPr>
        <p:spPr bwMode="auto">
          <a:xfrm>
            <a:off x="1524000" y="125413"/>
            <a:ext cx="91440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7264" tIns="43632" rIns="87264" bIns="43632" anchor="ctr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400" b="1" dirty="0">
                <a:solidFill>
                  <a:schemeClr val="bg1"/>
                </a:solidFill>
                <a:latin typeface="Arial" panose="020B0604020202020204" pitchFamily="34" charset="0"/>
              </a:rPr>
              <a:t>Повна загальна середня </a:t>
            </a:r>
            <a:r>
              <a:rPr lang="uk-UA" altLang="uk-UA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освіта має три рівні:</a:t>
            </a:r>
            <a:endParaRPr lang="uk-UA" altLang="uk-UA" sz="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1919289" y="903288"/>
            <a:ext cx="847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400" dirty="0" smtClean="0">
                <a:solidFill>
                  <a:srgbClr val="006699"/>
                </a:solidFill>
                <a:latin typeface="Arial" panose="020B0604020202020204" pitchFamily="34" charset="0"/>
              </a:rPr>
              <a:t> </a:t>
            </a:r>
            <a:endParaRPr lang="ru-RU" altLang="uk-UA" sz="2400" dirty="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6834" y="4941888"/>
            <a:ext cx="10515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006699"/>
                </a:solidFill>
                <a:latin typeface="Arial" pitchFamily="34" charset="0"/>
              </a:rPr>
              <a:t>Здобуття профільної середньої освіти </a:t>
            </a:r>
            <a:r>
              <a:rPr lang="uk-UA" sz="2400" b="1" i="1" dirty="0" smtClean="0">
                <a:solidFill>
                  <a:srgbClr val="006699"/>
                </a:solidFill>
                <a:latin typeface="Arial" pitchFamily="34" charset="0"/>
              </a:rPr>
              <a:t>може відбуватися у </a:t>
            </a:r>
            <a:r>
              <a:rPr lang="uk-UA" sz="2800" b="1" dirty="0" smtClean="0">
                <a:solidFill>
                  <a:srgbClr val="006699"/>
                </a:solidFill>
                <a:latin typeface="Arial" pitchFamily="34" charset="0"/>
              </a:rPr>
              <a:t>ліцеях наукового, академічного, професійного спрямування</a:t>
            </a:r>
            <a:endParaRPr lang="uk-UA" sz="2800" dirty="0">
              <a:latin typeface="Arial" pitchFamily="34" charset="0"/>
            </a:endParaRPr>
          </a:p>
          <a:p>
            <a:pPr marL="900113" indent="-342900" algn="just">
              <a:buFont typeface="Arial" pitchFamily="34" charset="0"/>
              <a:buChar char="•"/>
              <a:defRPr/>
            </a:pPr>
            <a:endParaRPr lang="uk-UA" sz="2400" dirty="0"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903288"/>
            <a:ext cx="11220450" cy="38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78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ЗАКОН УКРАЇНИ «ПРО ОСВІТУ»</a:t>
            </a:r>
            <a:endParaRPr lang="uk-UA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4300" b="1" dirty="0" smtClean="0">
                <a:solidFill>
                  <a:schemeClr val="bg2">
                    <a:lumMod val="50000"/>
                  </a:schemeClr>
                </a:solidFill>
              </a:rPr>
              <a:t>стаття 12 п.7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Здобуття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профільної середньої освіти передбачає два спрямування:</a:t>
            </a:r>
          </a:p>
          <a:p>
            <a:pPr algn="just"/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академічне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- профільне навчання на основі поєднання змісту освіти, визначеного стандартом профільної середньої освіти, і поглибленого вивчення окремих предметів з урахуванням здібностей та освітніх потреб здобувачів освіти </a:t>
            </a:r>
            <a:r>
              <a:rPr lang="uk-UA" b="1" i="1" dirty="0">
                <a:solidFill>
                  <a:schemeClr val="bg2">
                    <a:lumMod val="50000"/>
                  </a:schemeClr>
                </a:solidFill>
              </a:rPr>
              <a:t>з орієнтацією на продовження навчання на вищих рівнях освіти;</a:t>
            </a:r>
          </a:p>
          <a:p>
            <a:pPr algn="just"/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професійне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uk-UA" b="1" i="1" dirty="0">
                <a:solidFill>
                  <a:schemeClr val="bg2">
                    <a:lumMod val="50000"/>
                  </a:schemeClr>
                </a:solidFill>
              </a:rPr>
              <a:t>орієнтоване на ринок праці профільне навчання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на основі поєднання змісту освіти, визначеного стандартом профільної середньої освіти, та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професійно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орієнтованого підходу до навчання з урахуванням здібностей і потреб учнів.</a:t>
            </a:r>
          </a:p>
          <a:p>
            <a:endParaRPr lang="uk-UA" dirty="0"/>
          </a:p>
        </p:txBody>
      </p:sp>
      <p:pic>
        <p:nvPicPr>
          <p:cNvPr id="6" name="Рисунок 5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ЗАКОН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УКРАЇНИ «ПРО ОСВІТУ»</a:t>
            </a:r>
            <a:endParaRPr lang="uk-UA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328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uk-UA" sz="47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4700" b="1" dirty="0" smtClean="0">
                <a:solidFill>
                  <a:schemeClr val="bg2">
                    <a:lumMod val="50000"/>
                  </a:schemeClr>
                </a:solidFill>
              </a:rPr>
              <a:t>Стаття </a:t>
            </a:r>
            <a:r>
              <a:rPr lang="uk-UA" sz="4700" b="1" dirty="0">
                <a:solidFill>
                  <a:schemeClr val="bg2">
                    <a:lumMod val="50000"/>
                  </a:schemeClr>
                </a:solidFill>
              </a:rPr>
              <a:t>21. Спеціалізована </a:t>
            </a:r>
            <a:r>
              <a:rPr lang="uk-UA" sz="4700" b="1" dirty="0" smtClean="0">
                <a:solidFill>
                  <a:schemeClr val="bg2">
                    <a:lumMod val="50000"/>
                  </a:schemeClr>
                </a:solidFill>
              </a:rPr>
              <a:t>освіта</a:t>
            </a:r>
          </a:p>
          <a:p>
            <a:pPr marL="0" indent="0" algn="just">
              <a:buNone/>
            </a:pPr>
            <a:r>
              <a:rPr lang="uk-UA" sz="3400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uk-UA" sz="3400" dirty="0" smtClean="0">
                <a:solidFill>
                  <a:schemeClr val="bg2">
                    <a:lumMod val="50000"/>
                  </a:schemeClr>
                </a:solidFill>
              </a:rPr>
              <a:t>. 5</a:t>
            </a:r>
            <a:r>
              <a:rPr lang="uk-UA" sz="34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uk-UA" sz="3400" b="1" dirty="0">
                <a:solidFill>
                  <a:schemeClr val="bg2">
                    <a:lumMod val="50000"/>
                  </a:schemeClr>
                </a:solidFill>
              </a:rPr>
              <a:t>Освіта наукового спрямування </a:t>
            </a:r>
            <a:r>
              <a:rPr lang="uk-UA" sz="3400" dirty="0">
                <a:solidFill>
                  <a:schemeClr val="bg2">
                    <a:lumMod val="50000"/>
                  </a:schemeClr>
                </a:solidFill>
              </a:rPr>
              <a:t>- це вид спеціалізованої освіти, що базується на дослідно-орієнтованому навчанні, спрямований на поглиблене вивчення профільних предметів та набуття компетентностей, необхідних для подальшої дослідно-експериментальної, конструкторської, винахідницької діяльності.</a:t>
            </a:r>
          </a:p>
          <a:p>
            <a:pPr marL="0" indent="0">
              <a:buNone/>
            </a:pPr>
            <a:r>
              <a:rPr lang="uk-UA" sz="3400" dirty="0">
                <a:solidFill>
                  <a:schemeClr val="bg2">
                    <a:lumMod val="50000"/>
                  </a:schemeClr>
                </a:solidFill>
              </a:rPr>
              <a:t>Освіта наукового спрямування здобувається на двох рівнях:</a:t>
            </a:r>
          </a:p>
          <a:p>
            <a:pPr algn="just"/>
            <a:r>
              <a:rPr lang="uk-UA" sz="3400" b="1" dirty="0">
                <a:solidFill>
                  <a:schemeClr val="bg2">
                    <a:lumMod val="50000"/>
                  </a:schemeClr>
                </a:solidFill>
              </a:rPr>
              <a:t>базова освіта </a:t>
            </a:r>
            <a:r>
              <a:rPr lang="uk-UA" sz="3400" dirty="0">
                <a:solidFill>
                  <a:schemeClr val="bg2">
                    <a:lumMod val="50000"/>
                  </a:schemeClr>
                </a:solidFill>
              </a:rPr>
              <a:t>наукового спрямування здобувається </a:t>
            </a:r>
            <a:r>
              <a:rPr lang="uk-UA" sz="3400" dirty="0" smtClean="0">
                <a:solidFill>
                  <a:schemeClr val="bg2">
                    <a:lumMod val="50000"/>
                  </a:schemeClr>
                </a:solidFill>
              </a:rPr>
              <a:t>одночасно </a:t>
            </a:r>
            <a:r>
              <a:rPr lang="uk-UA" sz="3400" dirty="0">
                <a:solidFill>
                  <a:schemeClr val="bg2">
                    <a:lumMod val="50000"/>
                  </a:schemeClr>
                </a:solidFill>
              </a:rPr>
              <a:t>з базовою середньою </a:t>
            </a:r>
            <a:r>
              <a:rPr lang="uk-UA" sz="3400" dirty="0" smtClean="0">
                <a:solidFill>
                  <a:schemeClr val="bg2">
                    <a:lumMod val="50000"/>
                  </a:schemeClr>
                </a:solidFill>
              </a:rPr>
              <a:t>освітою;</a:t>
            </a:r>
            <a:endParaRPr lang="uk-UA" sz="3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uk-UA" sz="3400" b="1" dirty="0">
                <a:solidFill>
                  <a:schemeClr val="bg2">
                    <a:lumMod val="50000"/>
                  </a:schemeClr>
                </a:solidFill>
              </a:rPr>
              <a:t>профільна освіта </a:t>
            </a:r>
            <a:r>
              <a:rPr lang="uk-UA" sz="3400" dirty="0">
                <a:solidFill>
                  <a:schemeClr val="bg2">
                    <a:lumMod val="50000"/>
                  </a:schemeClr>
                </a:solidFill>
              </a:rPr>
              <a:t>наукового спрямування здобувається </a:t>
            </a:r>
            <a:r>
              <a:rPr lang="uk-UA" sz="3400" dirty="0" smtClean="0">
                <a:solidFill>
                  <a:schemeClr val="bg2">
                    <a:lumMod val="50000"/>
                  </a:schemeClr>
                </a:solidFill>
              </a:rPr>
              <a:t>одночасно </a:t>
            </a:r>
            <a:r>
              <a:rPr lang="uk-UA" sz="3400" dirty="0">
                <a:solidFill>
                  <a:schemeClr val="bg2">
                    <a:lumMod val="50000"/>
                  </a:schemeClr>
                </a:solidFill>
              </a:rPr>
              <a:t>з повною загальною середньою освітою та орієнтована на продовження навчання на наступних рівнях освіти.</a:t>
            </a:r>
          </a:p>
          <a:p>
            <a:endParaRPr lang="uk-UA" dirty="0"/>
          </a:p>
        </p:txBody>
      </p:sp>
      <p:pic>
        <p:nvPicPr>
          <p:cNvPr id="5" name="Рисунок 4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86" y="365125"/>
            <a:ext cx="9031513" cy="1842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Розділ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XII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ПРИКІНЦЕВІ ТА ПЕРЕХІДНІ ПОЛОЖЕННЯ</a:t>
            </a:r>
            <a:endParaRPr lang="uk-UA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4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п.3 пп.4 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з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1 вересня 2027 року строк здобуття профільної середньої освіти усіма здобувачами освіти становить три роки. З цього терміну ліцеї функціонують як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самостійні юридичні особи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, крім закладів спеціалізованої освіти. </a:t>
            </a:r>
            <a:endParaRPr lang="uk-UA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До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2027 року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запровадження освітніх програм трирічної профільної школи можливе за рішенням центрального органу виконавчої влади у сфері освіти і науки, за умови наявності відповідного стандарту профільної середньої освіти та відповідної типової освітньої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програми.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8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18490" y="1164045"/>
            <a:ext cx="9013371" cy="127870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ЗДОБУТТЯ ПРОФІЛЬНОЇ СЕРЕДНЬОЇ ОСВІТИ </a:t>
            </a:r>
            <a:endParaRPr lang="uk-UA" sz="36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92602" y="3737427"/>
            <a:ext cx="2931886" cy="14659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ПРОФЕСІЙНІ ЛІЦЕЇ </a:t>
            </a:r>
          </a:p>
          <a:p>
            <a:pPr algn="ctr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(СТАТТЯ 12)</a:t>
            </a:r>
            <a:endParaRPr lang="uk-U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V="1">
            <a:off x="4754879" y="4963885"/>
            <a:ext cx="3018972" cy="15327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АКАДЕМІЧНІ ЛІЦЕЇ </a:t>
            </a:r>
          </a:p>
          <a:p>
            <a:pPr algn="ctr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(СТАТТЯ 12)</a:t>
            </a:r>
            <a:endParaRPr lang="uk-U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9762" y="3698239"/>
            <a:ext cx="2985588" cy="14659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НАУКОВІ ЛІЦЕЇ</a:t>
            </a:r>
          </a:p>
          <a:p>
            <a:pPr algn="ctr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(ЛІЦЕЇ-ІНТЕРНАТИ) </a:t>
            </a:r>
          </a:p>
          <a:p>
            <a:pPr algn="ctr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(СТАТТЯ 21)</a:t>
            </a:r>
            <a:endParaRPr lang="uk-U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>
            <a:stCxn id="4" idx="2"/>
            <a:endCxn id="8" idx="0"/>
          </p:cNvCxnSpPr>
          <p:nvPr/>
        </p:nvCxnSpPr>
        <p:spPr>
          <a:xfrm flipH="1">
            <a:off x="2112556" y="2442754"/>
            <a:ext cx="4112620" cy="12554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19368" y="2439853"/>
            <a:ext cx="4090122" cy="12685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Прямая со стрелкой 14"/>
          <p:cNvCxnSpPr>
            <a:stCxn id="4" idx="2"/>
            <a:endCxn id="7" idx="0"/>
          </p:cNvCxnSpPr>
          <p:nvPr/>
        </p:nvCxnSpPr>
        <p:spPr>
          <a:xfrm>
            <a:off x="6225176" y="2442754"/>
            <a:ext cx="39189" cy="252113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9653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  <a:t>ПОСТАНОВА </a:t>
            </a:r>
            <a:br>
              <a:rPr lang="uk-UA" sz="3200" b="1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  <a:t>КАБІНЕТУ МІНІСТРІВ УКРАЇНИ</a:t>
            </a:r>
            <a:r>
              <a:rPr lang="uk-UA" sz="32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  <a:t>  </a:t>
            </a:r>
            <a:br>
              <a:rPr lang="uk-UA" sz="32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22 травня 2019 року № 438</a:t>
            </a:r>
            <a:endParaRPr lang="uk-UA" sz="32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2952205"/>
            <a:ext cx="10515600" cy="322475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ПРО ЗАТВЕРДЖЕННЯ ПОЛОЖЕННЯ ПРО НАУКОВИЙ ЛІЦЕЙ ТА НАУКОВИЙ ЛІЦЕЙ-ІНТЕРНАТ</a:t>
            </a:r>
            <a:endParaRPr lang="uk-UA" sz="44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9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4949" y="1933303"/>
            <a:ext cx="11351622" cy="478100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</a:t>
            </a:r>
            <a:r>
              <a:rPr lang="uk-UA" sz="22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підготовка </a:t>
            </a:r>
            <a:r>
              <a:rPr lang="uk-UA" sz="22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майбутнього вченого</a:t>
            </a:r>
            <a: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, особистості, здатної до </a:t>
            </a:r>
            <a: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інноваційної </a:t>
            </a:r>
            <a: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діяльності, прийняття системних </a:t>
            </a:r>
            <a: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рішень;</a:t>
            </a:r>
            <a:b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провадження </a:t>
            </a:r>
            <a: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освітньої діяльності на основі підходів дослідно-орієнтованого навчання, спрямованої на залучення та підготовку </a:t>
            </a:r>
            <a: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молоді </a:t>
            </a:r>
            <a: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 наукової і науково-технічної діяльності</a:t>
            </a:r>
            <a: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  <a:b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забезпечення </a:t>
            </a:r>
            <a:r>
              <a:rPr lang="uk-UA" sz="22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поглибленого вивчення </a:t>
            </a:r>
            <a: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профільних предметів та набуття компетентностей, необхідних для подальшої наукової і науково-технічної діяльності</a:t>
            </a:r>
            <a: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  <a:b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</a:t>
            </a:r>
            <a:r>
              <a:rPr lang="uk-UA" sz="22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пошук </a:t>
            </a:r>
            <a:r>
              <a:rPr lang="uk-UA" sz="22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і відбір для навчання обдарованих дітей</a:t>
            </a:r>
            <a: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, які виявляють здібності до навчально-дослідницької, дослідницько-експериментальної, наукової, конструкторської, винахідницької, пошукової діяльності</a:t>
            </a:r>
            <a: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  <a:b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налагодження </a:t>
            </a:r>
            <a:r>
              <a:rPr lang="uk-UA" sz="22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співпраці із закладами вищої освіти </a:t>
            </a:r>
            <a: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та науковими установами</a:t>
            </a:r>
            <a: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  <a:b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залучення </a:t>
            </a:r>
            <a:r>
              <a:rPr lang="uk-UA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діячів науки, працівників підприємств, установ, організацій, представників професійних асоціацій відповідно до профілю наукового ліцею та наукового ліцею-інтернату до освітнього процесу, керівництва проектними групами учнів.</a:t>
            </a:r>
            <a:r>
              <a:rPr lang="uk-UA" b="1" dirty="0">
                <a:latin typeface="Arial Black" panose="020B0A04020102020204" pitchFamily="34" charset="0"/>
              </a:rPr>
              <a:t/>
            </a:r>
            <a:br>
              <a:rPr lang="uk-UA" b="1" dirty="0">
                <a:latin typeface="Arial Black" panose="020B0A04020102020204" pitchFamily="34" charset="0"/>
              </a:rPr>
            </a:br>
            <a:endParaRPr lang="uk-UA" sz="900" b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5715" y="979715"/>
            <a:ext cx="9056914" cy="1018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ГОЛОВНІ ЗАВДАННЯ НАУКОВОГО ЛІЦЕЮ </a:t>
            </a:r>
            <a:b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(ЛІЦЕЮ-ІНТЕРНАТУ):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94960" y="261257"/>
            <a:ext cx="679703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Департамент освіти і науки облдержадміністрації</a:t>
            </a:r>
            <a:endParaRPr lang="uk-UA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 descr="C:\Users\User\Desktop\Large_Coat_of_Arms_of_Dnipropetrovsk_Oblas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332410" cy="1227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1420</TotalTime>
  <Words>2064</Words>
  <Application>Microsoft Office PowerPoint</Application>
  <PresentationFormat>Широкоэкранный</PresentationFormat>
  <Paragraphs>512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Office Theme</vt:lpstr>
      <vt:lpstr>Презентация PowerPoint</vt:lpstr>
      <vt:lpstr>НАГАЛЬНІ ПИТАННЯ ПЕРЕХОДУ НА ПРОФІЛЬНЕ НАВЧАННЯ ВІДПОВІДНО ДО ЗАКОНУ УКРАЇНИ «ПРО ОСВІТУ»  07 листопада 2019 року</vt:lpstr>
      <vt:lpstr>Презентация PowerPoint</vt:lpstr>
      <vt:lpstr> ЗАКОН УКРАЇНИ «ПРО ОСВІТУ»</vt:lpstr>
      <vt:lpstr> ЗАКОН УКРАЇНИ «ПРО ОСВІТУ»</vt:lpstr>
      <vt:lpstr> Розділ XII ПРИКІНЦЕВІ ТА ПЕРЕХІДНІ ПОЛОЖЕННЯ</vt:lpstr>
      <vt:lpstr>Презентация PowerPoint</vt:lpstr>
      <vt:lpstr>ПОСТАНОВА  КАБІНЕТУ МІНІСТРІВ УКРАЇНИ   від 22 травня 2019 року № 438</vt:lpstr>
      <vt:lpstr> - підготовка майбутнього вченого, особистості, здатної до інноваційної діяльності, прийняття системних рішень;  - провадження освітньої діяльності на основі підходів дослідно-орієнтованого навчання, спрямованої на залучення та підготовку молоді до наукової і науково-технічної діяльності;  - забезпечення поглибленого вивчення профільних предметів та набуття компетентностей, необхідних для подальшої наукової і науково-технічної діяльності;  - пошук і відбір для навчання обдарованих дітей, які виявляють здібності до навчально-дослідницької, дослідницько-експериментальної, наукової, конструкторської, винахідницької, пошукової діяльності;  - налагодження співпраці із закладами вищої освіти та науковими установами;  - залучення діячів науки, працівників підприємств, установ, організацій, представників професійних асоціацій відповідно до профілю наукового ліцею та наукового ліцею-інтернату до освітнього процесу, керівництва проектними групами учнів. </vt:lpstr>
      <vt:lpstr>Презентация PowerPoint</vt:lpstr>
      <vt:lpstr>Презентация PowerPoint</vt:lpstr>
      <vt:lpstr>Презентация PowerPoint</vt:lpstr>
      <vt:lpstr>Презентация PowerPoint</vt:lpstr>
      <vt:lpstr> Відповідно до п. 23 Постанови</vt:lpstr>
      <vt:lpstr>Презентация PowerPoint</vt:lpstr>
      <vt:lpstr> НАКАЗ  МІНІСТЕРСТВА ОСВІТИ І НАУКИ УКРАЇНИ від 16 жовтня 2019 року № 1303   </vt:lpstr>
      <vt:lpstr>Презентация PowerPoint</vt:lpstr>
      <vt:lpstr>Перспектива створення академічних ліцеїв у Дніпропетровській області </vt:lpstr>
      <vt:lpstr>Презентация PowerPoint</vt:lpstr>
      <vt:lpstr>Презентация PowerPoint</vt:lpstr>
      <vt:lpstr>ЗАБЕЗПЕЧЕННЯ ПРОЦЕСУ ОРГАНІЗАЦІЇ ПРОФІЛЬНОГО НАВЧАННЯ</vt:lpstr>
      <vt:lpstr>ІНДИКАТОРИ РАНЖУВАННЯ ЗАКЛАДІВ ОСВІТИ ЩОДО СПРОМОЖНОСТІ ЗДІЙСНЕННЯ ЕФЕКТИВНОГО ПРОФІЛЬНОГО НАВЧАННЯ</vt:lpstr>
      <vt:lpstr>ІНДИКАТОРИ РАНЖУВАННЯ ЗАКЛАДІВ ОСВІТИ ЩОДО СПРОМОЖНОСТІ ЗДІЙСНЕННЯ ЕФЕКТИВНОГО ПРОФІЛЬНОГО НАВЧАННЯ</vt:lpstr>
      <vt:lpstr> ДОРУЧЕННЯ ГОЛОВИ ДНІПРОПЕТРОВСЬКОЇ ОБЛАСНОЇ ДЕРЖАВНОЇ АДМІНІСТРАЦІЇ  від 30 жовтня 2019 року № 08-68/0/35-19 </vt:lpstr>
      <vt:lpstr>Презентация PowerPoint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Володар</dc:creator>
  <cp:lastModifiedBy>Володар</cp:lastModifiedBy>
  <cp:revision>135</cp:revision>
  <cp:lastPrinted>2019-11-12T12:14:28Z</cp:lastPrinted>
  <dcterms:created xsi:type="dcterms:W3CDTF">2019-10-11T12:34:55Z</dcterms:created>
  <dcterms:modified xsi:type="dcterms:W3CDTF">2019-11-13T09:19:14Z</dcterms:modified>
</cp:coreProperties>
</file>