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82" r:id="rId2"/>
    <p:sldId id="257" r:id="rId3"/>
    <p:sldId id="258" r:id="rId4"/>
    <p:sldId id="266" r:id="rId5"/>
    <p:sldId id="268" r:id="rId6"/>
    <p:sldId id="260" r:id="rId7"/>
    <p:sldId id="277" r:id="rId8"/>
    <p:sldId id="261" r:id="rId9"/>
    <p:sldId id="264" r:id="rId10"/>
    <p:sldId id="271" r:id="rId11"/>
    <p:sldId id="296" r:id="rId12"/>
    <p:sldId id="278" r:id="rId13"/>
    <p:sldId id="287" r:id="rId14"/>
    <p:sldId id="281" r:id="rId15"/>
    <p:sldId id="284" r:id="rId16"/>
    <p:sldId id="280" r:id="rId17"/>
    <p:sldId id="279" r:id="rId18"/>
    <p:sldId id="283" r:id="rId19"/>
    <p:sldId id="285" r:id="rId20"/>
    <p:sldId id="286" r:id="rId21"/>
    <p:sldId id="288" r:id="rId22"/>
    <p:sldId id="297" r:id="rId23"/>
    <p:sldId id="298" r:id="rId24"/>
    <p:sldId id="265" r:id="rId25"/>
    <p:sldId id="289" r:id="rId26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 varScale="1">
        <p:scale>
          <a:sx n="64" d="100"/>
          <a:sy n="64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80C570B0-EB77-4FEA-A167-80051E72042E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4301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18668130-FEE9-4E35-8B02-85A84E8A9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1F0A52EA-EC89-4ACC-B445-BE3CB19C8D1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599" tIns="45299" rIns="90599" bIns="452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0" cy="493474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198BECDE-FE20-4998-AF90-0163F53CF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6C7B75-429C-4C8D-94B9-7A61DAE66D93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C40B6-144A-4384-B724-3A65C781CA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uk-UA" b="1" dirty="0" smtClean="0"/>
              <a:t>ЗАКОН  УКРАЇНИ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uk-UA" b="1" dirty="0" smtClean="0">
                <a:solidFill>
                  <a:schemeClr val="bg1"/>
                </a:solidFill>
              </a:rPr>
              <a:t>(зі змінами)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uk-UA" sz="4800" b="1" dirty="0" smtClean="0">
                <a:solidFill>
                  <a:schemeClr val="accent2">
                    <a:lumMod val="50000"/>
                  </a:schemeClr>
                </a:solidFill>
              </a:rPr>
              <a:t>Про ліцензування видів господарської діяльності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  <a:endParaRPr lang="uk-UA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base"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від 02.03.2015 № 222-19</a:t>
            </a:r>
          </a:p>
          <a:p>
            <a:pPr algn="ctr" fontAlgn="base"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(зі змінами)</a:t>
            </a:r>
          </a:p>
          <a:p>
            <a:pPr algn="ctr" fontAlgn="base">
              <a:buNone/>
            </a:pPr>
            <a:endParaRPr lang="ru-RU" sz="4400" dirty="0" smtClean="0"/>
          </a:p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п.18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Ліцензіат забезпечує зберігання документів, копії яких подавалися до органу ліцензування на отримання ліцензії</a:t>
            </a:r>
            <a:r>
              <a:rPr lang="uk-UA" sz="2700" b="1" dirty="0" smtClean="0"/>
              <a:t>.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sz="28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п.19. Ліцензіат забезпечує зберігання документів, які підтверджують достовірність даних, що зазначалися здобувачем ліцензії у документах, які подавалися органу ліцензування.</a:t>
            </a:r>
          </a:p>
          <a:p>
            <a:pPr>
              <a:buNone/>
            </a:pPr>
            <a:endParaRPr lang="uk-UA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20. Ліцензіат забезпечує зберігання документів, що підтверджують здійснення оплати за видачу ліцензії.</a:t>
            </a:r>
          </a:p>
          <a:p>
            <a:pPr>
              <a:buNone/>
            </a:pPr>
            <a:endParaRPr lang="uk-UA" sz="2800" b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п.21. </a:t>
            </a:r>
            <a:r>
              <a:rPr lang="uk-UA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Ліцензіат забезпечує повідомлення органу ліцензування про зміну даних, зазначених у документах, що додавалися до заяви, </a:t>
            </a:r>
            <a:r>
              <a:rPr lang="uk-UA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протягом місяця</a:t>
            </a:r>
            <a:r>
              <a:rPr lang="uk-UA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дня настання таких змін.</a:t>
            </a:r>
            <a:r>
              <a:rPr lang="uk-UA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uk-UA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85728"/>
            <a:ext cx="8229600" cy="289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п.22.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Ліцензіат забезпечує провадження освітньої діяльності виключно в місцях її провадження, зазначених у документах, поданих до органу ліцензування.</a:t>
            </a:r>
            <a:endParaRPr lang="uk-UA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53322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6000" b="1" dirty="0" smtClean="0"/>
              <a:t>Закон України </a:t>
            </a:r>
            <a:br>
              <a:rPr lang="uk-UA" sz="6000" b="1" dirty="0" smtClean="0"/>
            </a:br>
            <a:r>
              <a:rPr lang="en-US" sz="6000" b="1" dirty="0" smtClean="0"/>
              <a:t>“</a:t>
            </a:r>
            <a:r>
              <a:rPr lang="uk-UA" sz="6000" b="1" dirty="0" smtClean="0"/>
              <a:t>ПРО ОСВІТУ</a:t>
            </a:r>
            <a:r>
              <a:rPr lang="en-US" sz="6000" b="1" dirty="0" smtClean="0"/>
              <a:t>”</a:t>
            </a:r>
            <a:r>
              <a:rPr lang="uk-UA" sz="6000" b="1" dirty="0" smtClean="0"/>
              <a:t/>
            </a:r>
            <a:br>
              <a:rPr lang="uk-UA" sz="6000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/>
              <a:t>від 05.09.2017 № 2145-</a:t>
            </a:r>
            <a:r>
              <a:rPr lang="en-US" sz="4000" b="1" dirty="0" smtClean="0"/>
              <a:t>V</a:t>
            </a:r>
            <a:r>
              <a:rPr lang="uk-UA" sz="4000" b="1" dirty="0" smtClean="0"/>
              <a:t>ІІІ, </a:t>
            </a:r>
            <a:br>
              <a:rPr lang="uk-UA" sz="4000" b="1" dirty="0" smtClean="0"/>
            </a:br>
            <a:r>
              <a:rPr lang="uk-UA" sz="4000" b="1" dirty="0" smtClean="0"/>
              <a:t>який набув чинності </a:t>
            </a:r>
            <a:br>
              <a:rPr lang="uk-UA" sz="4000" b="1" dirty="0" smtClean="0"/>
            </a:br>
            <a:r>
              <a:rPr lang="uk-UA" sz="4000" b="1" dirty="0" smtClean="0"/>
              <a:t>28 </a:t>
            </a:r>
            <a:r>
              <a:rPr lang="uk-UA" sz="4000" b="1" smtClean="0"/>
              <a:t>вересня 2017 </a:t>
            </a:r>
            <a:r>
              <a:rPr lang="uk-UA" sz="4000" b="1" dirty="0" smtClean="0"/>
              <a:t>року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uk-UA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5487888"/>
          </a:xfrm>
        </p:spPr>
        <p:txBody>
          <a:bodyPr/>
          <a:lstStyle/>
          <a:p>
            <a:r>
              <a:rPr lang="uk-UA" b="1" dirty="0" smtClean="0"/>
              <a:t>Розділ ХІІ. Прикінцеві та перехідні положення</a:t>
            </a:r>
          </a:p>
          <a:p>
            <a:pPr>
              <a:buNone/>
            </a:pPr>
            <a:endParaRPr lang="uk-UA" b="1" dirty="0" smtClean="0"/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п.3.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п.п.6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Державні та комунальні заклади системи дошкільної і загальної середньої освіти, що діють на день набрання чинності цим Законом, отримують ліцензію без проходження процедури ліцензування.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Заклади освіти усіх форм власності, що створюються після набрання чинності цим Законом, ліцензуються на загальних засадах.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uk-UA" b="1" dirty="0" smtClean="0"/>
              <a:t>Стаття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uk-UA" b="1" dirty="0" smtClean="0"/>
              <a:t>. Ліцензування освітньої діяльності</a:t>
            </a: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п.1. </a:t>
            </a:r>
            <a:r>
              <a:rPr lang="uk-UA" b="1" i="1" dirty="0" smtClean="0"/>
              <a:t>Ліцензування освітньої діяльності </a:t>
            </a:r>
            <a:r>
              <a:rPr lang="uk-UA" dirty="0" smtClean="0"/>
              <a:t>– </a:t>
            </a:r>
          </a:p>
          <a:p>
            <a:pPr algn="ctr">
              <a:buNone/>
            </a:pPr>
            <a:r>
              <a:rPr lang="uk-UA" dirty="0" smtClean="0"/>
              <a:t>це процедура визнання спроможності юридичної або фізичної особи надавати освітні послуги на певному рівні освіти відповідно до ліцензійних умов.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п.2</a:t>
            </a:r>
            <a:r>
              <a:rPr lang="uk-UA" b="1" dirty="0" smtClean="0"/>
              <a:t>.</a:t>
            </a:r>
            <a:r>
              <a:rPr lang="uk-UA" dirty="0" smtClean="0"/>
              <a:t> Освітня діяльність провадиться на підставі ліцензії, що видається органом ліцензування відповідно до законодавства: для закладів дошкільної та загальної середньої освіти – </a:t>
            </a:r>
            <a:r>
              <a:rPr lang="uk-UA" b="1" i="1" dirty="0" smtClean="0"/>
              <a:t>обласними державними адміністраціями.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п.3.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Ліцензійні умови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визначаються для кожного рівня освіти. Формуються з урахуванням спеціальних вимог щодо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доступності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осіб з особливими освітніми потребами.</a:t>
            </a:r>
          </a:p>
          <a:p>
            <a:pPr algn="ctr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п.4. Ліцензування, контроль за дотриманням ліцензійних умов, видача та анулювання ліцензій на освітню діяльність здійснюються у порядку, визначеному законодавством.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Стаття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uk-UA" b="1" dirty="0" smtClean="0"/>
              <a:t>. Організаційно-правовий статус закладів освіти</a:t>
            </a:r>
          </a:p>
          <a:p>
            <a:pPr algn="ctr">
              <a:buNone/>
            </a:pPr>
            <a:r>
              <a:rPr lang="uk-UA" dirty="0" smtClean="0"/>
              <a:t>Права та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smtClean="0"/>
              <a:t>язки </a:t>
            </a:r>
            <a:r>
              <a:rPr lang="uk-UA" b="1" dirty="0" smtClean="0"/>
              <a:t>закладу освіти </a:t>
            </a:r>
            <a:r>
              <a:rPr lang="uk-UA" dirty="0" smtClean="0"/>
              <a:t>має також фізична особа-підприємець або структурний підрозділ юридичної особи приватного чи публічного права, основним видом діяльності якого є освітня діяльність.</a:t>
            </a:r>
          </a:p>
          <a:p>
            <a:pPr algn="ctr"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Стаття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b="1" dirty="0" smtClean="0"/>
              <a:t>. Прозорість та інформаційна відкритість закладу освіти</a:t>
            </a:r>
          </a:p>
          <a:p>
            <a:pPr algn="ctr">
              <a:buNone/>
            </a:pPr>
            <a:r>
              <a:rPr lang="uk-UA" dirty="0" smtClean="0"/>
              <a:t>Заклади освіти формують відкриті та загальнодоступні ресурси з інформацією про свою діяльність та </a:t>
            </a:r>
            <a:r>
              <a:rPr lang="uk-UA" b="1" dirty="0" smtClean="0"/>
              <a:t>оприлюднюють таку інформацію </a:t>
            </a:r>
          </a:p>
          <a:p>
            <a:pPr algn="ctr">
              <a:buNone/>
            </a:pPr>
            <a:r>
              <a:rPr lang="uk-UA" dirty="0" smtClean="0"/>
              <a:t>на своїх </a:t>
            </a:r>
            <a:r>
              <a:rPr lang="uk-UA" dirty="0" err="1" smtClean="0"/>
              <a:t>веб-сайтах</a:t>
            </a:r>
            <a:r>
              <a:rPr lang="uk-UA" dirty="0" smtClean="0"/>
              <a:t>:</a:t>
            </a:r>
          </a:p>
          <a:p>
            <a:endParaRPr lang="uk-UA" dirty="0" smtClean="0"/>
          </a:p>
          <a:p>
            <a:pPr algn="ctr">
              <a:buNone/>
            </a:pPr>
            <a:r>
              <a:rPr lang="en-US" dirty="0" smtClean="0"/>
              <a:t>    </a:t>
            </a: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uk-UA" dirty="0" smtClean="0"/>
              <a:t>- статут закладу освіти;</a:t>
            </a:r>
          </a:p>
          <a:p>
            <a:r>
              <a:rPr lang="uk-UA" dirty="0" smtClean="0"/>
              <a:t>- ліцензований обсяг та фактична кількість осіб, які навчаються у закладі освіти;</a:t>
            </a:r>
          </a:p>
          <a:p>
            <a:r>
              <a:rPr lang="uk-UA" dirty="0" smtClean="0"/>
              <a:t>- відомості про кількісні та якісні показники кадрового забезпечення, наявність вакантних посад;</a:t>
            </a:r>
          </a:p>
          <a:p>
            <a:r>
              <a:rPr lang="uk-UA" dirty="0" smtClean="0"/>
              <a:t>- умови доступності закладу для навчання осіб з особливими потребами;</a:t>
            </a:r>
          </a:p>
          <a:p>
            <a:r>
              <a:rPr lang="uk-UA" dirty="0" smtClean="0"/>
              <a:t>- відомості про кількісні та якісні показники матеріально-технічного забезпечення;</a:t>
            </a:r>
          </a:p>
          <a:p>
            <a:r>
              <a:rPr lang="uk-UA" dirty="0" smtClean="0"/>
              <a:t>- відомості про навчально-методичне та інформаційне забезпечення освітньої діяльності.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b="1" dirty="0" smtClean="0"/>
              <a:t>Стаття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uk-UA" sz="2400" b="1" dirty="0" smtClean="0"/>
              <a:t>. Інституційний аудит</a:t>
            </a:r>
          </a:p>
          <a:p>
            <a:pPr>
              <a:buNone/>
            </a:pPr>
            <a:r>
              <a:rPr lang="uk-UA" sz="2400" dirty="0" smtClean="0"/>
              <a:t>п.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 smtClean="0"/>
              <a:t>. </a:t>
            </a:r>
            <a:r>
              <a:rPr lang="uk-UA" sz="2400" b="1" dirty="0" smtClean="0"/>
              <a:t>Інституційний аудит – </a:t>
            </a:r>
            <a:r>
              <a:rPr lang="uk-UA" sz="2400" dirty="0" smtClean="0"/>
              <a:t>це комплексна зовнішня перевірка та оцінювання освітніх і управлінських процесів закладу освіти.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п.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/>
              <a:t>. </a:t>
            </a:r>
            <a:r>
              <a:rPr lang="uk-UA" sz="2400" b="1" dirty="0" smtClean="0"/>
              <a:t>Метою </a:t>
            </a:r>
            <a:r>
              <a:rPr lang="uk-UA" sz="2400" dirty="0" smtClean="0"/>
              <a:t>проведення інституційного аудиту є оцінювання якості освітньої діяльності закладу освіти та вироблення рекомендацій щодо … приведення освітнього та управлінського процесів у відповідність із вимогами законодавства та </a:t>
            </a:r>
            <a:r>
              <a:rPr lang="uk-UA" sz="2400" b="1" dirty="0" smtClean="0"/>
              <a:t>ліцензійними умовами.</a:t>
            </a:r>
          </a:p>
          <a:p>
            <a:pPr>
              <a:buNone/>
            </a:pPr>
            <a:endParaRPr lang="uk-UA" sz="2400" b="1" dirty="0" smtClean="0"/>
          </a:p>
          <a:p>
            <a:pPr>
              <a:buNone/>
            </a:pPr>
            <a:r>
              <a:rPr lang="uk-UA" sz="2400" dirty="0" smtClean="0"/>
              <a:t>п.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 smtClean="0"/>
              <a:t>. Інституційний аудит проводиться </a:t>
            </a:r>
            <a:r>
              <a:rPr lang="uk-UA" sz="2400" b="1" dirty="0" smtClean="0"/>
              <a:t>центральним органом виконавчої влади </a:t>
            </a:r>
            <a:r>
              <a:rPr lang="uk-UA" sz="2400" dirty="0" smtClean="0"/>
              <a:t>із забезпечення якості освіти.</a:t>
            </a:r>
            <a:endParaRPr lang="uk-UA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п.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dirty="0" smtClean="0"/>
              <a:t>. У разі виявлення невідповідності освітньої діяльності закладу освіти законодавству </a:t>
            </a:r>
            <a:r>
              <a:rPr lang="uk-UA" b="1" dirty="0" smtClean="0"/>
              <a:t>та/або ліцензійними умовам </a:t>
            </a:r>
            <a:r>
              <a:rPr lang="uk-UA" dirty="0" smtClean="0"/>
              <a:t>визначається строк усунення недоліків та порушень у роботі закладу освіти. </a:t>
            </a:r>
          </a:p>
          <a:p>
            <a:pPr algn="ctr">
              <a:buNone/>
            </a:pPr>
            <a:r>
              <a:rPr lang="uk-UA" dirty="0" smtClean="0"/>
              <a:t>    Після закінчення визначеного строку проводиться </a:t>
            </a:r>
            <a:r>
              <a:rPr lang="uk-UA" b="1" dirty="0" smtClean="0"/>
              <a:t>перевірка результатів </a:t>
            </a:r>
            <a:r>
              <a:rPr lang="uk-UA" dirty="0" smtClean="0"/>
              <a:t>усунення відповідних недоліків і порушень.</a:t>
            </a:r>
          </a:p>
          <a:p>
            <a:pPr algn="ctr">
              <a:buNone/>
            </a:pPr>
            <a:r>
              <a:rPr lang="uk-UA" dirty="0" smtClean="0"/>
              <a:t>У разі негативних результатів такої перевірки засновнику закладу можуть бути надані рекомендації щодо </a:t>
            </a:r>
            <a:r>
              <a:rPr lang="uk-UA" b="1" dirty="0" smtClean="0"/>
              <a:t>зміни керівника закладу освіти, припинення чи реорганізації закладу освіти.</a:t>
            </a:r>
            <a:endParaRPr lang="uk-U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err="1" smtClean="0">
                <a:latin typeface="+mn-lt"/>
              </a:rPr>
              <a:t>Стаття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+mn-lt"/>
              </a:rPr>
              <a:t>. </a:t>
            </a:r>
            <a:r>
              <a:rPr lang="ru-RU" sz="3600" b="1" dirty="0" err="1" smtClean="0">
                <a:latin typeface="+mn-lt"/>
              </a:rPr>
              <a:t>Визначення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термінів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err="1"/>
              <a:t>ліцензія</a:t>
            </a:r>
            <a:r>
              <a:rPr lang="ru-RU" dirty="0"/>
              <a:t> </a:t>
            </a:r>
            <a:r>
              <a:rPr lang="ru-RU" dirty="0" smtClean="0"/>
              <a:t>– документ на </a:t>
            </a:r>
            <a:r>
              <a:rPr lang="ru-RU" dirty="0"/>
              <a:t>право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smtClean="0"/>
              <a:t>виду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 smtClean="0"/>
              <a:t>ліцензуванню</a:t>
            </a:r>
            <a:r>
              <a:rPr lang="ru-RU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b="1" dirty="0"/>
              <a:t>ліцензування</a:t>
            </a:r>
            <a:r>
              <a:rPr lang="uk-UA" dirty="0"/>
              <a:t> - засіб державного регулювання провадження видів господарської діяльності, </a:t>
            </a:r>
            <a:r>
              <a:rPr lang="uk-UA" dirty="0" smtClean="0"/>
              <a:t>спрямований </a:t>
            </a:r>
            <a:r>
              <a:rPr lang="uk-UA" dirty="0"/>
              <a:t>на забезпечення реалізації єдиної державної політики у сфері ліцензування, захист економічних і соціальних інтересів держави, суспільства та окремих споживачів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solidFill>
                  <a:schemeClr val="accent2">
                    <a:lumMod val="50000"/>
                  </a:schemeClr>
                </a:solidFill>
              </a:rPr>
              <a:t>Закон України </a:t>
            </a:r>
            <a:br>
              <a:rPr lang="uk-UA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uk-UA" sz="5400" b="1" dirty="0" smtClean="0">
                <a:solidFill>
                  <a:schemeClr val="accent2">
                    <a:lumMod val="50000"/>
                  </a:schemeClr>
                </a:solidFill>
              </a:rPr>
              <a:t>ПРО ДОШКІЛЬНУ ОСВІТУ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uk-UA" sz="5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 algn="ctr"/>
            <a:endParaRPr lang="uk-UA" sz="4400" b="1" dirty="0" smtClean="0"/>
          </a:p>
          <a:p>
            <a:pPr algn="ctr">
              <a:lnSpc>
                <a:spcPct val="130000"/>
              </a:lnSpc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598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>
                <a:cs typeface="Times New Roman" panose="02020603050405020304" pitchFamily="18" charset="0"/>
              </a:rPr>
              <a:t>Стаття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uk-UA" b="1" dirty="0">
                <a:cs typeface="Times New Roman" panose="02020603050405020304" pitchFamily="18" charset="0"/>
              </a:rPr>
              <a:t>. Заклад дошкільної освіти та його повноваження</a:t>
            </a:r>
          </a:p>
          <a:p>
            <a:pPr marL="0" indent="0" algn="just">
              <a:buNone/>
            </a:pPr>
            <a:r>
              <a:rPr lang="uk-UA" b="1" dirty="0" smtClean="0">
                <a:cs typeface="Times New Roman" panose="02020603050405020304" pitchFamily="18" charset="0"/>
              </a:rPr>
              <a:t>п.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 dirty="0">
                <a:cs typeface="Times New Roman" panose="02020603050405020304" pitchFamily="18" charset="0"/>
              </a:rPr>
              <a:t>. Заклад дошкільної освіти здійснює свою діяльність за наявності </a:t>
            </a:r>
            <a:r>
              <a:rPr lang="uk-UA" b="1" dirty="0">
                <a:solidFill>
                  <a:srgbClr val="C00000"/>
                </a:solidFill>
                <a:cs typeface="Times New Roman" panose="02020603050405020304" pitchFamily="18" charset="0"/>
              </a:rPr>
              <a:t>ліцензії</a:t>
            </a:r>
            <a:r>
              <a:rPr lang="uk-UA" b="1" dirty="0">
                <a:cs typeface="Times New Roman" panose="02020603050405020304" pitchFamily="18" charset="0"/>
              </a:rPr>
              <a:t> на право провадження освітньої діяльності у сфері дошкільної освіти, виданої у встановленому законодавством України порядку.</a:t>
            </a:r>
          </a:p>
          <a:p>
            <a:pPr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b="1" dirty="0"/>
              <a:t>. </a:t>
            </a:r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нагляд</a:t>
            </a:r>
            <a:r>
              <a:rPr lang="ru-RU" b="1" dirty="0"/>
              <a:t> (контроль)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дошкільної</a:t>
            </a:r>
            <a:r>
              <a:rPr lang="ru-RU" b="1" dirty="0"/>
              <a:t> </a:t>
            </a:r>
            <a:r>
              <a:rPr lang="ru-RU" b="1" dirty="0" err="1" smtClean="0"/>
              <a:t>освіти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п.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нагляд</a:t>
            </a:r>
            <a:r>
              <a:rPr lang="ru-RU" b="1" dirty="0"/>
              <a:t> (контроль)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дошкільної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 </a:t>
            </a:r>
            <a:r>
              <a:rPr lang="ru-RU" b="1" dirty="0" smtClean="0"/>
              <a:t>Закону </a:t>
            </a:r>
            <a:r>
              <a:rPr lang="ru-RU" b="1" dirty="0" err="1" smtClean="0"/>
              <a:t>України</a:t>
            </a:r>
            <a:r>
              <a:rPr lang="ru-RU" b="1" dirty="0"/>
              <a:t> "Про </a:t>
            </a:r>
            <a:r>
              <a:rPr lang="ru-RU" b="1" dirty="0" err="1"/>
              <a:t>освіту</a:t>
            </a:r>
            <a:r>
              <a:rPr lang="ru-RU" b="1" dirty="0"/>
              <a:t>".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КАБІНЕТ МІНІСТРІВ УКРАЇНИ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ПОСТАНОВА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600" b="1" dirty="0" smtClean="0"/>
              <a:t>Про </a:t>
            </a:r>
            <a:r>
              <a:rPr lang="uk-UA" sz="3600" b="1" dirty="0"/>
              <a:t>затвердження </a:t>
            </a:r>
            <a:r>
              <a:rPr lang="uk-UA" sz="3600" b="1" dirty="0" smtClean="0"/>
              <a:t>критеріїв, за якими оцінюється ступінь ризику від провадження господарської діяльності у сфері </a:t>
            </a:r>
            <a:r>
              <a:rPr lang="uk-UA" sz="3600" b="1" dirty="0" smtClean="0">
                <a:solidFill>
                  <a:srgbClr val="FF0000"/>
                </a:solidFill>
              </a:rPr>
              <a:t>освітньої діяльності</a:t>
            </a:r>
            <a:r>
              <a:rPr lang="uk-UA" sz="3600" b="1" dirty="0" smtClean="0"/>
              <a:t>, що підлягає ліцензуванню, та визначається періодичність здійснення планових заходів державного нагляду (контролю) МОН, </a:t>
            </a:r>
            <a:r>
              <a:rPr lang="uk-UA" sz="3600" b="1" dirty="0" smtClean="0">
                <a:solidFill>
                  <a:srgbClr val="FF0000"/>
                </a:solidFill>
              </a:rPr>
              <a:t>обласними</a:t>
            </a:r>
            <a:r>
              <a:rPr lang="uk-UA" sz="3600" b="1" dirty="0" smtClean="0"/>
              <a:t>, Київською міською </a:t>
            </a:r>
            <a:r>
              <a:rPr lang="uk-UA" sz="3600" b="1" dirty="0" smtClean="0">
                <a:solidFill>
                  <a:srgbClr val="FF0000"/>
                </a:solidFill>
              </a:rPr>
              <a:t>державними адміністраціями</a:t>
            </a: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31 жовтня 2018 р.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902</a:t>
            </a:r>
          </a:p>
          <a:p>
            <a:pPr algn="ctr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604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ПЕРЕЛІК КРИТЕРІЇВ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провадження суб’єктом господарювання освітньої діяльності.</a:t>
            </a:r>
          </a:p>
          <a:p>
            <a:pPr algn="just">
              <a:buNone/>
            </a:pPr>
            <a:r>
              <a:rPr lang="ru-RU" sz="2200" b="1" dirty="0" smtClean="0"/>
              <a:t>2</a:t>
            </a:r>
            <a:r>
              <a:rPr lang="uk-UA" sz="2200" b="1" dirty="0" smtClean="0"/>
              <a:t>. </a:t>
            </a:r>
            <a:r>
              <a:rPr lang="uk-UA" sz="2200" b="1" dirty="0" smtClean="0">
                <a:solidFill>
                  <a:srgbClr val="FF0000"/>
                </a:solidFill>
              </a:rPr>
              <a:t>Дотримання</a:t>
            </a:r>
            <a:r>
              <a:rPr lang="uk-UA" sz="2200" b="1" dirty="0" smtClean="0"/>
              <a:t> суб’єктом господарювання вимог </a:t>
            </a:r>
            <a:r>
              <a:rPr lang="uk-UA" sz="2200" b="1" dirty="0" smtClean="0">
                <a:solidFill>
                  <a:srgbClr val="FF0000"/>
                </a:solidFill>
              </a:rPr>
              <a:t>Ліцензійних умов </a:t>
            </a:r>
            <a:r>
              <a:rPr lang="uk-UA" sz="2200" b="1" dirty="0" smtClean="0"/>
              <a:t>провадження освітньої діяльності.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позапланових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державного нагляду (контролю)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проведених органом ліцензування.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обґрунтованих звернень фізичних осіб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порушення Ліцензійних умов провадження освітньої діяльності.</a:t>
            </a:r>
          </a:p>
          <a:p>
            <a:pPr algn="just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повідомлень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надійшли до органу ліцензування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контролюючих або правоохоронних органів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порушення Ліцензійних умов провадження освітньої діяльності.</a:t>
            </a:r>
          </a:p>
          <a:p>
            <a:pPr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2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Розпорядження голови обласної державної адміністрації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від 25.07.2016          №Р-528/0/3-16</a:t>
            </a:r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r>
              <a:rPr lang="uk-UA" sz="3600" b="1" dirty="0" smtClean="0"/>
              <a:t>Про ліцензування освітньої діяльності у сфері дошкільної та загальної середньої освіти</a:t>
            </a:r>
          </a:p>
          <a:p>
            <a:pPr algn="ctr">
              <a:buNone/>
            </a:pPr>
            <a:r>
              <a:rPr lang="uk-UA" sz="3600" dirty="0" smtClean="0"/>
              <a:t>(зі змінами)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5598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Постанова </a:t>
            </a:r>
          </a:p>
          <a:p>
            <a:pPr algn="ctr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Кабінету Міністрів України</a:t>
            </a:r>
          </a:p>
          <a:p>
            <a:pPr algn="ctr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 внесення змін до Ліцензійних умов провадження освітньої діяльності від 3 березня 2020 № 180</a:t>
            </a:r>
          </a:p>
          <a:p>
            <a:pPr algn="ctr">
              <a:buNone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(для закладів дошкільної освіти)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err="1" smtClean="0">
                <a:latin typeface="+mn-lt"/>
              </a:rPr>
              <a:t>Стаття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ru-RU" sz="3600" b="1" dirty="0" smtClean="0">
                <a:latin typeface="+mn-lt"/>
              </a:rPr>
              <a:t>. </a:t>
            </a:r>
            <a:r>
              <a:rPr lang="ru-RU" sz="3600" b="1" dirty="0" err="1" smtClean="0">
                <a:latin typeface="+mn-lt"/>
              </a:rPr>
              <a:t>Перелік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видів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господарської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діяльності</a:t>
            </a:r>
            <a:r>
              <a:rPr lang="ru-RU" sz="3600" b="1" dirty="0" smtClean="0">
                <a:latin typeface="+mn-lt"/>
              </a:rPr>
              <a:t>, </a:t>
            </a:r>
            <a:r>
              <a:rPr lang="ru-RU" sz="3600" b="1" dirty="0" err="1" smtClean="0">
                <a:latin typeface="+mn-lt"/>
              </a:rPr>
              <a:t>що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підлягають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ліцензуванню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1050" dirty="0" smtClean="0"/>
          </a:p>
          <a:p>
            <a:pPr algn="ctr">
              <a:buNone/>
            </a:pPr>
            <a:r>
              <a:rPr lang="uk-UA" sz="4000" dirty="0" smtClean="0">
                <a:solidFill>
                  <a:schemeClr val="accent4">
                    <a:lumMod val="50000"/>
                  </a:schemeClr>
                </a:solidFill>
              </a:rPr>
              <a:t>6) освітня діяльність, яка ліцензується з урахуванням особливостей, визначених спеціальними законами у сфері освіти</a:t>
            </a:r>
            <a:endParaRPr lang="ru-RU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+mn-lt"/>
              </a:rPr>
              <a:t>Стаття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3200" b="1" dirty="0" smtClean="0">
                <a:latin typeface="+mn-lt"/>
              </a:rPr>
              <a:t>. Ліцензійні умови</a:t>
            </a: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     </a:t>
            </a:r>
          </a:p>
          <a:p>
            <a:pPr algn="ctr">
              <a:buNone/>
            </a:pPr>
            <a:r>
              <a:rPr lang="uk-UA" b="1" dirty="0" smtClean="0"/>
              <a:t>п.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uk-UA" b="1" dirty="0" smtClean="0"/>
              <a:t>Ліцензіат </a:t>
            </a:r>
            <a:r>
              <a:rPr lang="uk-UA" b="1" dirty="0" err="1" smtClean="0"/>
              <a:t>зобов</a:t>
            </a:r>
            <a:r>
              <a:rPr lang="en-US" b="1" dirty="0" smtClean="0"/>
              <a:t>’</a:t>
            </a:r>
            <a:r>
              <a:rPr lang="uk-UA" b="1" dirty="0" err="1" smtClean="0"/>
              <a:t>язаний</a:t>
            </a:r>
            <a:r>
              <a:rPr lang="uk-UA" b="1" dirty="0" smtClean="0"/>
              <a:t> виконувати вимоги ліцензійних умов.</a:t>
            </a:r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     п.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 smtClean="0"/>
              <a:t>. Ліцензійні умови та зміни до них затверджуються Кабінетом Міністрів України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+mn-lt"/>
              </a:rPr>
              <a:t>Стаття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uk-UA" sz="3600" b="1" dirty="0" smtClean="0">
                <a:latin typeface="+mn-lt"/>
              </a:rPr>
              <a:t>. Розгляд заяви про отримання ліцензії, відмова у видачі ліцензії, переоформлення ліцензії.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en-US" dirty="0" smtClean="0"/>
              <a:t> </a:t>
            </a:r>
            <a:r>
              <a:rPr lang="uk-UA" dirty="0" smtClean="0"/>
              <a:t>п.8. Строк прийняття рішення становить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b="1" dirty="0" smtClean="0"/>
              <a:t> робочих днів</a:t>
            </a:r>
            <a:r>
              <a:rPr lang="uk-UA" dirty="0" smtClean="0"/>
              <a:t> з дня одержання органом ліцензування заяви про отримання ліцензії.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 п.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 smtClean="0"/>
              <a:t>. Ліцензія оформлюється в </a:t>
            </a:r>
            <a:r>
              <a:rPr lang="uk-UA" b="1" dirty="0" smtClean="0"/>
              <a:t>електронному вигляді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uk-UA" dirty="0" smtClean="0"/>
              <a:t>п.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dirty="0" smtClean="0"/>
              <a:t>. Ліцензія видається на </a:t>
            </a:r>
            <a:r>
              <a:rPr lang="uk-UA" b="1" dirty="0" smtClean="0"/>
              <a:t>необмежений строк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b="1" dirty="0" err="1" smtClean="0">
                <a:latin typeface="+mn-lt"/>
              </a:rPr>
              <a:t>Стаття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3600" b="1" dirty="0" smtClean="0">
                <a:latin typeface="+mn-lt"/>
              </a:rPr>
              <a:t>. </a:t>
            </a:r>
            <a:r>
              <a:rPr lang="ru-RU" sz="3600" b="1" dirty="0" err="1" smtClean="0">
                <a:latin typeface="+mn-lt"/>
              </a:rPr>
              <a:t>Ліцензійні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err="1" smtClean="0">
                <a:latin typeface="+mn-lt"/>
              </a:rPr>
              <a:t>справи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sz="4200" b="1" dirty="0" smtClean="0"/>
              <a:t>      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cs typeface="Times New Roman" pitchFamily="18" charset="0"/>
              </a:rPr>
              <a:t>п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dirty="0"/>
              <a:t>У </a:t>
            </a:r>
            <a:r>
              <a:rPr lang="ru-RU" sz="3400" b="1" dirty="0" err="1"/>
              <a:t>ліцензійній</a:t>
            </a:r>
            <a:r>
              <a:rPr lang="ru-RU" sz="3400" b="1" dirty="0"/>
              <a:t> </a:t>
            </a:r>
            <a:r>
              <a:rPr lang="ru-RU" sz="3400" b="1" dirty="0" err="1"/>
              <a:t>справі</a:t>
            </a:r>
            <a:r>
              <a:rPr lang="ru-RU" sz="3400" b="1" dirty="0"/>
              <a:t> </a:t>
            </a:r>
            <a:r>
              <a:rPr lang="ru-RU" sz="3400" b="1" dirty="0" err="1"/>
              <a:t>зберігаються</a:t>
            </a:r>
            <a:r>
              <a:rPr lang="ru-RU" sz="3400" b="1" dirty="0"/>
              <a:t>:</a:t>
            </a:r>
          </a:p>
          <a:p>
            <a:pPr fontAlgn="base"/>
            <a:r>
              <a:rPr lang="ru-RU" dirty="0"/>
              <a:t>1)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подані</a:t>
            </a:r>
            <a:r>
              <a:rPr lang="ru-RU" dirty="0"/>
              <a:t> </a:t>
            </a:r>
            <a:r>
              <a:rPr lang="ru-RU" dirty="0" err="1"/>
              <a:t>здобувачем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ліцензіатом</a:t>
            </a:r>
            <a:r>
              <a:rPr lang="ru-RU" dirty="0"/>
              <a:t> до органу </a:t>
            </a:r>
            <a:r>
              <a:rPr lang="ru-RU" dirty="0" err="1" smtClean="0"/>
              <a:t>ліцензування</a:t>
            </a:r>
            <a:r>
              <a:rPr lang="ru-RU" dirty="0" smtClean="0"/>
              <a:t>;</a:t>
            </a:r>
            <a:endParaRPr lang="ru-RU" dirty="0"/>
          </a:p>
          <a:p>
            <a:pPr fontAlgn="base"/>
            <a:r>
              <a:rPr lang="ru-RU" dirty="0"/>
              <a:t>2) </a:t>
            </a:r>
            <a:r>
              <a:rPr lang="ru-RU" dirty="0" err="1"/>
              <a:t>завірені</a:t>
            </a:r>
            <a:r>
              <a:rPr lang="ru-RU" dirty="0"/>
              <a:t> органом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ліцензіата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3) </a:t>
            </a:r>
            <a:r>
              <a:rPr lang="ru-RU" dirty="0" err="1"/>
              <a:t>оригінали</a:t>
            </a:r>
            <a:r>
              <a:rPr lang="ru-RU" dirty="0"/>
              <a:t>,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надійшли</a:t>
            </a:r>
            <a:r>
              <a:rPr lang="ru-RU" dirty="0"/>
              <a:t> до органу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ліцензіата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4) </a:t>
            </a: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r>
              <a:rPr lang="ru-RU" dirty="0"/>
              <a:t> органу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 smtClean="0"/>
              <a:t>ліцензування</a:t>
            </a:r>
            <a:r>
              <a:rPr lang="ru-RU" dirty="0" smtClean="0"/>
              <a:t>;</a:t>
            </a:r>
            <a:endParaRPr lang="ru-RU" dirty="0"/>
          </a:p>
          <a:p>
            <a:pPr fontAlgn="base"/>
            <a:r>
              <a:rPr lang="ru-RU" dirty="0"/>
              <a:t>5)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 smtClean="0"/>
              <a:t>перевірок</a:t>
            </a:r>
            <a:r>
              <a:rPr lang="ru-RU" dirty="0" smtClean="0"/>
              <a:t> </a:t>
            </a:r>
            <a:r>
              <a:rPr lang="ru-RU" dirty="0"/>
              <a:t>органом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</a:t>
            </a:r>
            <a:r>
              <a:rPr lang="ru-RU" dirty="0" err="1"/>
              <a:t>ліцензіатами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ліцензійних</a:t>
            </a:r>
            <a:r>
              <a:rPr lang="ru-RU" dirty="0"/>
              <a:t> </a:t>
            </a:r>
            <a:r>
              <a:rPr lang="ru-RU" dirty="0" smtClean="0"/>
              <a:t>умов;</a:t>
            </a:r>
            <a:endParaRPr lang="ru-RU" dirty="0"/>
          </a:p>
          <a:p>
            <a:pPr fontAlgn="base"/>
            <a:r>
              <a:rPr lang="ru-RU" dirty="0" smtClean="0"/>
              <a:t>6)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>
              <a:buNone/>
            </a:pPr>
            <a:r>
              <a:rPr lang="ru-RU" sz="3400" b="1" dirty="0" smtClean="0"/>
              <a:t>        </a:t>
            </a:r>
            <a:r>
              <a:rPr lang="ru-RU" sz="3400" b="1" dirty="0" err="1" smtClean="0"/>
              <a:t>п.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dirty="0" err="1"/>
              <a:t>Ліцензійні</a:t>
            </a:r>
            <a:r>
              <a:rPr lang="ru-RU" sz="3400" b="1" dirty="0"/>
              <a:t> </a:t>
            </a:r>
            <a:r>
              <a:rPr lang="ru-RU" sz="3400" b="1" dirty="0" err="1"/>
              <a:t>справи</a:t>
            </a:r>
            <a:r>
              <a:rPr lang="ru-RU" sz="3400" b="1" dirty="0"/>
              <a:t> </a:t>
            </a:r>
            <a:r>
              <a:rPr lang="ru-RU" sz="3400" b="1" dirty="0" err="1"/>
              <a:t>є</a:t>
            </a:r>
            <a:r>
              <a:rPr lang="ru-RU" sz="3400" b="1" dirty="0"/>
              <a:t> </a:t>
            </a:r>
            <a:r>
              <a:rPr lang="ru-RU" sz="3400" b="1" dirty="0" err="1"/>
              <a:t>перехідними</a:t>
            </a:r>
            <a:r>
              <a:rPr lang="ru-RU" sz="3400" b="1" dirty="0"/>
              <a:t> справами </a:t>
            </a:r>
            <a:r>
              <a:rPr lang="ru-RU" sz="3400" b="1" dirty="0" err="1"/>
              <a:t>постійного</a:t>
            </a:r>
            <a:r>
              <a:rPr lang="ru-RU" sz="3400" b="1" dirty="0"/>
              <a:t> </a:t>
            </a:r>
            <a:r>
              <a:rPr lang="ru-RU" sz="3400" b="1" dirty="0" err="1"/>
              <a:t>зберігання</a:t>
            </a:r>
            <a:r>
              <a:rPr lang="ru-RU" sz="3400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КАБІНЕТ МІНІСТРІВ УКРАЇНИ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ПОСТАНОВА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Про </a:t>
            </a:r>
            <a:r>
              <a:rPr lang="uk-UA" sz="3600" b="1" dirty="0"/>
              <a:t>затвердження </a:t>
            </a:r>
            <a:r>
              <a:rPr lang="uk-UA" sz="3600" b="1" dirty="0" smtClean="0"/>
              <a:t>переліку органів ліцензування та визнання такими, що втратили чинність, деяких постанов Кабінету Міністрів України</a:t>
            </a: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5 серпня 2015 р.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609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(зі змінами)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small" dirty="0" smtClean="0"/>
              <a:t>КАБІНЕТ МІНІСТРІВ УКРАЇНИ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/>
              <a:t>ПОСТАНОВА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Про </a:t>
            </a:r>
            <a:r>
              <a:rPr lang="uk-UA" sz="3600" b="1" dirty="0"/>
              <a:t>затвердження Ліцензійних умов провадження </a:t>
            </a:r>
            <a:br>
              <a:rPr lang="uk-UA" sz="3600" b="1" dirty="0"/>
            </a:br>
            <a:r>
              <a:rPr lang="uk-UA" sz="3600" b="1" dirty="0"/>
              <a:t>освітньої </a:t>
            </a:r>
            <a:r>
              <a:rPr lang="uk-UA" sz="3600" b="1" dirty="0" smtClean="0"/>
              <a:t>діяльності</a:t>
            </a:r>
          </a:p>
          <a:p>
            <a:pPr algn="ctr">
              <a:buNone/>
            </a:pPr>
            <a:endParaRPr lang="uk-UA" sz="3600" b="1" dirty="0" smtClean="0"/>
          </a:p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 30 грудня 2015 р.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1187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2018 р. № 347)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b="1" dirty="0" err="1" smtClean="0"/>
              <a:t>п.2.пп.6</a:t>
            </a:r>
            <a:r>
              <a:rPr lang="uk-UA" sz="2700" dirty="0" smtClean="0"/>
              <a:t> </a:t>
            </a: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Ліцензований обсяг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сфері повної загальної середньої освіти – визначена ліцензією </a:t>
            </a: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максимальна кількість осіб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яким заклад загальної середньої освіти або структурний підрозділ закладу освіти </a:t>
            </a:r>
            <a:r>
              <a:rPr lang="uk-UA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 одночасно забезпечити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здобуття освіти на певному рівні повної загальної середньої освіти.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п.3.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 час ліцензування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встановлюється спроможність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закладу освіти провадити освітню діяльність відповідно до встановлених Ліцензійних умов.</a:t>
            </a:r>
          </a:p>
          <a:p>
            <a:pPr>
              <a:buNone/>
            </a:pPr>
            <a:endParaRPr lang="uk-UA" sz="2400" dirty="0" smtClean="0">
              <a:latin typeface="+mj-lt"/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п.5</a:t>
            </a:r>
            <a:r>
              <a:rPr lang="ru-RU" dirty="0" smtClean="0"/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Вимоги Ліцензійних умов стосуються кожного місця провадження освітньої діяльності.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1040</Words>
  <Application>Microsoft Office PowerPoint</Application>
  <PresentationFormat>Экран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ЗАКОН  УКРАЇНИ</vt:lpstr>
      <vt:lpstr>     Стаття 1. Визначення термінів</vt:lpstr>
      <vt:lpstr>      Стаття 7. Перелік видів господарської діяльності, що підлягають ліцензуванню</vt:lpstr>
      <vt:lpstr>Стаття 9. Ліцензійні умови</vt:lpstr>
      <vt:lpstr>Стаття 13. Розгляд заяви про отримання ліцензії, відмова у видачі ліцензії, переоформлення ліцензії.</vt:lpstr>
      <vt:lpstr> Стаття 17. Ліцензійні справи</vt:lpstr>
      <vt:lpstr>КАБІНЕТ МІНІСТРІВ УКРАЇНИ ПОСТАНОВА</vt:lpstr>
      <vt:lpstr>КАБІНЕТ МІНІСТРІВ УКРАЇНИ ПОСТАНОВА</vt:lpstr>
      <vt:lpstr>                                п.2.пп.6 Ліцензований обсяг у сфері повної загальної середньої освіти – визначена ліцензією максимальна кількість осіб, яким заклад загальної середньої освіти або структурний підрозділ закладу освіти може одночасно забезпечити здобуття освіти на певному рівні повної загальної середньої освіти. </vt:lpstr>
      <vt:lpstr>п.18        Ліцензіат забезпечує зберігання документів, копії яких подавалися до органу ліцензування на отримання ліцензії.  </vt:lpstr>
      <vt:lpstr>п.21. Ліцензіат забезпечує повідомлення органу ліцензування про зміну даних, зазначених у документах, що додавалися до заяви, протягом місяця з дня настання таких змін. </vt:lpstr>
      <vt:lpstr>           Закон України  “ПРО ОСВІТУ”  від 05.09.2017 № 2145-VІІІ,  який набув чинності  28 вересня 2017 року 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Закон України  “ПРО ДОШКІЛЬНУ ОСВІТУ” </vt:lpstr>
      <vt:lpstr>Слайд 21</vt:lpstr>
      <vt:lpstr>КАБІНЕТ МІНІСТРІВ УКРАЇНИ ПОСТАНОВА</vt:lpstr>
      <vt:lpstr>ПЕРЕЛІК КРИТЕРІЇВ</vt:lpstr>
      <vt:lpstr>Розпорядження голови обласної державної адміністрації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УКРАЇНИ</dc:title>
  <dc:creator>Admin</dc:creator>
  <cp:lastModifiedBy>Инна</cp:lastModifiedBy>
  <cp:revision>112</cp:revision>
  <dcterms:created xsi:type="dcterms:W3CDTF">2016-10-13T04:35:05Z</dcterms:created>
  <dcterms:modified xsi:type="dcterms:W3CDTF">2020-05-18T09:03:15Z</dcterms:modified>
</cp:coreProperties>
</file>