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06DA60-66EA-4829-8D2D-37AD74D9F7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7BDF7F-0964-4278-BB0F-C9132D53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icmedmoz@ukr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.rada.gov.ua/laws/file/text/61/f455354n150.doc" TargetMode="External"/><Relationship Id="rId2" Type="http://schemas.openxmlformats.org/officeDocument/2006/relationships/hyperlink" Target="http://zakon.rada.gov.ua/laws/file/text/44/f455354n144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.rada.gov.ua/laws/file/text/44/f455354n146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ua/maps/place/%D1%83%D0%BB.+%D0%A1%D0%BC%D0%BE%D0%BB%D0%B5%D0%BD%D1%81%D0%BA%D0%B0%D1%8F,+10,+%D0%9A%D0%B8%D0%B5%D0%B2,+02000/@50.4518421,30.4467083,18z/data=!4m13!1m7!3m6!1s0x40d4cc259a110735:0xa9dd0e2c92e208f2!2z0YPQuy4g0KHQvNC-0Lv" TargetMode="External"/><Relationship Id="rId2" Type="http://schemas.openxmlformats.org/officeDocument/2006/relationships/hyperlink" Target="http://zakon.rada.gov.ua/laws/show/222-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91171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Ліцензування </a:t>
            </a:r>
            <a:r>
              <a:rPr lang="uk-UA" sz="32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“Медична</a:t>
            </a:r>
            <a:r>
              <a:rPr lang="uk-UA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32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практика”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b="1" i="1" dirty="0" smtClean="0">
                <a:latin typeface="+mn-lt"/>
              </a:rPr>
              <a:t>Дошкільні  навчальні заклади/Загальноосвітні навчальні  заклади</a:t>
            </a:r>
            <a:endParaRPr lang="ru-RU" sz="32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35280" cy="255339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Порядок організації медичного обслуговування дітей у закладі дошкільної освіти та загальноосвітньому навчальному закладі.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uk-UA" sz="2800" b="1" u="sng" dirty="0" smtClean="0">
                <a:solidFill>
                  <a:schemeClr val="tx1"/>
                </a:solidFill>
                <a:latin typeface="+mn-lt"/>
              </a:rPr>
              <a:t>Основні вимоги, що висуваються до суб’єкта, який має намір отримати ліцензію</a:t>
            </a:r>
            <a:endParaRPr lang="ru-RU" sz="28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sz="2000" dirty="0" smtClean="0"/>
              <a:t>Наявність  приміщень, які відповідають санітарним вимогам (підтверджується актом санітарно-епідеміологічного обстеження) - видається (обласними/міськими лабораторними центрами МОЗ України  або Управліннями </a:t>
            </a:r>
            <a:r>
              <a:rPr lang="uk-UA" sz="2000" dirty="0" err="1" smtClean="0"/>
              <a:t>Держпродспоживслужби</a:t>
            </a:r>
            <a:r>
              <a:rPr lang="uk-UA" sz="2000" dirty="0" smtClean="0"/>
              <a:t> України).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Наявність  відповідної матеріально-технічної бази </a:t>
            </a:r>
            <a:r>
              <a:rPr lang="uk-UA" sz="2000" dirty="0" smtClean="0"/>
              <a:t>(орієнтуватися на наказ </a:t>
            </a:r>
            <a:r>
              <a:rPr lang="uk-UA" sz="2000" dirty="0" smtClean="0"/>
              <a:t>МОЗ/МОН від 30.08.2005 № 432/496).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Наявність медичного персоналу, кваліфікація якого відповідає вимогам, встановленим </a:t>
            </a:r>
            <a:r>
              <a:rPr lang="uk-UA" sz="2000" dirty="0" smtClean="0"/>
              <a:t>МОЗ (</a:t>
            </a:r>
            <a:r>
              <a:rPr lang="uk-UA" sz="2000" dirty="0" smtClean="0"/>
              <a:t>Довідник </a:t>
            </a:r>
            <a:r>
              <a:rPr lang="uk-UA" sz="2000" dirty="0" smtClean="0"/>
              <a:t>кваліфікаційних характеристик професій працівників. Випуск № 78 "Охорона здоров'я", затверджений наказом МОЗ України від 29.03.2002 № 117 (зі змінами</a:t>
            </a:r>
            <a:r>
              <a:rPr lang="uk-UA" sz="2000" dirty="0" smtClean="0"/>
              <a:t>))</a:t>
            </a:r>
            <a:endParaRPr lang="uk-UA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458200" cy="2736305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latin typeface="+mn-lt"/>
              </a:rPr>
              <a:t>Контактні дані Управління ліцензування та контролю якості надання медичної </a:t>
            </a:r>
            <a:r>
              <a:rPr lang="uk-UA" sz="3600" b="1" i="1" dirty="0" smtClean="0">
                <a:latin typeface="+mn-lt"/>
              </a:rPr>
              <a:t>допомоги МОЗ</a:t>
            </a:r>
            <a:endParaRPr lang="ru-RU" sz="36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931224" cy="255339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Телефон: (044) 200-08-17;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E-mail</a:t>
            </a:r>
            <a:r>
              <a:rPr lang="uk-UA" b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licmedmoz@ukr.net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Інформуємо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також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особистий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прийом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громадян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посадовими</a:t>
            </a:r>
            <a:r>
              <a:rPr lang="ru-RU" dirty="0" smtClean="0">
                <a:solidFill>
                  <a:schemeClr val="tx1"/>
                </a:solidFill>
              </a:rPr>
              <a:t> особами </a:t>
            </a:r>
            <a:r>
              <a:rPr lang="ru-RU" dirty="0" err="1" smtClean="0">
                <a:solidFill>
                  <a:schemeClr val="tx1"/>
                </a:solidFill>
              </a:rPr>
              <a:t>Управління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ліцензування</a:t>
            </a:r>
            <a:r>
              <a:rPr lang="ru-RU" dirty="0" smtClean="0">
                <a:solidFill>
                  <a:schemeClr val="tx1"/>
                </a:solidFill>
              </a:rPr>
              <a:t> та контролю </a:t>
            </a:r>
            <a:r>
              <a:rPr lang="ru-RU" dirty="0" err="1" smtClean="0">
                <a:solidFill>
                  <a:schemeClr val="tx1"/>
                </a:solidFill>
              </a:rPr>
              <a:t>якості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медичної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допомоги</a:t>
            </a:r>
            <a:r>
              <a:rPr lang="ru-RU" dirty="0" smtClean="0">
                <a:solidFill>
                  <a:schemeClr val="tx1"/>
                </a:solidFill>
              </a:rPr>
              <a:t> МОЗ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 проводиться </a:t>
            </a:r>
            <a:r>
              <a:rPr lang="ru-RU" dirty="0" err="1" smtClean="0">
                <a:solidFill>
                  <a:schemeClr val="tx1"/>
                </a:solidFill>
              </a:rPr>
              <a:t>щосереди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14.00 до 16.00, </a:t>
            </a:r>
            <a:r>
              <a:rPr lang="ru-RU" dirty="0" err="1" smtClean="0">
                <a:solidFill>
                  <a:schemeClr val="tx1"/>
                </a:solidFill>
              </a:rPr>
              <a:t>виключно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попереднім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записом</a:t>
            </a:r>
            <a:r>
              <a:rPr lang="ru-RU" dirty="0" smtClean="0">
                <a:solidFill>
                  <a:schemeClr val="tx1"/>
                </a:solidFill>
              </a:rPr>
              <a:t>, у </a:t>
            </a:r>
            <a:r>
              <a:rPr lang="ru-RU" dirty="0" err="1" smtClean="0">
                <a:solidFill>
                  <a:schemeClr val="tx1"/>
                </a:solidFill>
              </a:rPr>
              <a:t>приміщенні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Приймальні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громадян</a:t>
            </a:r>
            <a:r>
              <a:rPr lang="ru-RU" dirty="0" smtClean="0">
                <a:solidFill>
                  <a:schemeClr val="tx1"/>
                </a:solidFill>
              </a:rPr>
              <a:t> МОЗ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адресою</a:t>
            </a:r>
            <a:r>
              <a:rPr lang="ru-RU" dirty="0" smtClean="0">
                <a:solidFill>
                  <a:schemeClr val="tx1"/>
                </a:solidFill>
              </a:rPr>
              <a:t>: м. </a:t>
            </a:r>
            <a:r>
              <a:rPr lang="ru-RU" dirty="0" err="1" smtClean="0">
                <a:solidFill>
                  <a:schemeClr val="tx1"/>
                </a:solidFill>
              </a:rPr>
              <a:t>Київ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вул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Ярославська</a:t>
            </a:r>
            <a:r>
              <a:rPr lang="ru-RU" dirty="0" smtClean="0">
                <a:solidFill>
                  <a:schemeClr val="tx1"/>
                </a:solidFill>
              </a:rPr>
              <a:t>, 41, тел.: (044) 425-05-26.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Відповідно до Закону України </a:t>
            </a:r>
            <a:r>
              <a:rPr lang="uk-UA" sz="3100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“Про</a:t>
            </a:r>
            <a:r>
              <a:rPr lang="uk-UA" sz="31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 дошкільну </a:t>
            </a:r>
            <a:r>
              <a:rPr lang="uk-UA" sz="3100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освіту”</a:t>
            </a:r>
            <a:r>
              <a:rPr lang="uk-UA" sz="31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 (стаття 34) та Закону України </a:t>
            </a:r>
            <a:r>
              <a:rPr lang="uk-UA" sz="3100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“Про</a:t>
            </a:r>
            <a:r>
              <a:rPr lang="uk-UA" sz="31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 загальну середню освіту (стаття 22)</a:t>
            </a:r>
            <a:endParaRPr lang="ru-RU" u="sng" dirty="0">
              <a:latin typeface="Franklin Gothic Medium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вихованці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закладів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середньої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закладів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дошкільної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незалежно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підпорядкування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типів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форм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власності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забезпечуються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медичним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обслуговуванням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здійснюється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медичними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працівниками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штату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закладів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закладів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охорони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здоров'я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у порядку,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встановленому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Кабінетом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Міністрів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+mn-lt"/>
              </a:rPr>
              <a:t>Основи законодавства про охорону здоров’я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медична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показань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підготовленими</a:t>
            </a:r>
            <a:r>
              <a:rPr lang="ru-RU" dirty="0" smtClean="0"/>
              <a:t> </a:t>
            </a:r>
            <a:r>
              <a:rPr lang="ru-RU" dirty="0" err="1" smtClean="0"/>
              <a:t>медичними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закладами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одержаною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 </a:t>
            </a:r>
            <a:r>
              <a:rPr lang="ru-RU" dirty="0" err="1" smtClean="0"/>
              <a:t>ліцензією</a:t>
            </a:r>
            <a:r>
              <a:rPr lang="ru-RU" dirty="0" smtClean="0"/>
              <a:t>, та </a:t>
            </a:r>
            <a:r>
              <a:rPr lang="ru-RU" dirty="0" err="1" smtClean="0"/>
              <a:t>фізичними</a:t>
            </a:r>
            <a:r>
              <a:rPr lang="ru-RU" dirty="0" smtClean="0"/>
              <a:t> особами - </a:t>
            </a:r>
            <a:r>
              <a:rPr lang="ru-RU" dirty="0" err="1" smtClean="0"/>
              <a:t>підприємцями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зареєстровані</a:t>
            </a:r>
            <a:r>
              <a:rPr lang="ru-RU" dirty="0" smtClean="0"/>
              <a:t> та одержали </a:t>
            </a:r>
            <a:r>
              <a:rPr lang="ru-RU" dirty="0" err="1" smtClean="0"/>
              <a:t>відповідну</a:t>
            </a:r>
            <a:r>
              <a:rPr lang="ru-RU" dirty="0" smtClean="0"/>
              <a:t> </a:t>
            </a:r>
            <a:r>
              <a:rPr lang="ru-RU" dirty="0" err="1" smtClean="0"/>
              <a:t>ліцензію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законом порядку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закладами у </a:t>
            </a:r>
            <a:r>
              <a:rPr lang="ru-RU" dirty="0" err="1" smtClean="0"/>
              <a:t>цивільно-правових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+mn-lt"/>
              </a:rPr>
              <a:t>Основні нормативно-правові акти, що регулюють порядок  ліцензування медичної практики</a:t>
            </a:r>
            <a:endParaRPr lang="ru-RU" sz="28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Закон України від 02.03.2015 № 222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“Про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ліцензування видів господарської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діяльності”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встановлює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уніфікований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порядок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ліцензування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нагляд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контроль 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сфері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ліцензування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відповідальність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законодавства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сфері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ліцензування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господарської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діяльності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Ліцензійні умови провадження господарської діяльності з медичної практики, затверджені постановою КМУ від 02.03.2016 № 285 - </a:t>
            </a:r>
            <a:r>
              <a:rPr lang="ru-RU" sz="2000" dirty="0" err="1" smtClean="0"/>
              <a:t>встановлюють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організаційні</a:t>
            </a:r>
            <a:r>
              <a:rPr lang="ru-RU" sz="2000" dirty="0" smtClean="0"/>
              <a:t>, </a:t>
            </a:r>
            <a:r>
              <a:rPr lang="ru-RU" sz="2000" dirty="0" err="1" smtClean="0"/>
              <a:t>кадрові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матеріально-технічної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бази</a:t>
            </a:r>
            <a:r>
              <a:rPr lang="ru-RU" sz="2000" dirty="0" smtClean="0"/>
              <a:t> </a:t>
            </a:r>
            <a:r>
              <a:rPr lang="ru-RU" sz="2000" dirty="0" err="1" smtClean="0"/>
              <a:t>ліцензіата</a:t>
            </a:r>
            <a:r>
              <a:rPr lang="ru-RU" sz="2000" dirty="0" smtClean="0"/>
              <a:t>, </a:t>
            </a:r>
            <a:r>
              <a:rPr lang="ru-RU" sz="2000" dirty="0" err="1" smtClean="0"/>
              <a:t>обов’язкові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провадження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медичної</a:t>
            </a:r>
            <a:r>
              <a:rPr lang="ru-RU" sz="2000" dirty="0" smtClean="0"/>
              <a:t> практики,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вичерпний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документів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додаються</a:t>
            </a:r>
            <a:r>
              <a:rPr lang="ru-RU" sz="2000" dirty="0" smtClean="0"/>
              <a:t> до заяви про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ліцензії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провадження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медичної</a:t>
            </a:r>
            <a:r>
              <a:rPr lang="ru-RU" sz="2000" dirty="0" smtClean="0"/>
              <a:t> практики.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n-lt"/>
              </a:rPr>
              <a:t>Яким чином може бути організоване медичне обслуговування дітей у закладі дошкільної освіти та загальноосвітньому навчальному закладі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1800" b="1" u="sng" dirty="0" smtClean="0"/>
              <a:t>Дане питання врегульоване пунктом 18 Ліцензійних умов:</a:t>
            </a:r>
          </a:p>
          <a:p>
            <a:r>
              <a:rPr lang="ru-RU" sz="1800" dirty="0" err="1" smtClean="0"/>
              <a:t>укладення</a:t>
            </a:r>
            <a:r>
              <a:rPr lang="ru-RU" sz="1800" dirty="0" smtClean="0"/>
              <a:t> такими </a:t>
            </a:r>
            <a:r>
              <a:rPr lang="ru-RU" sz="1800" dirty="0" err="1" smtClean="0"/>
              <a:t>підприємствами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установами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організаціями</a:t>
            </a:r>
            <a:r>
              <a:rPr lang="ru-RU" sz="1800" dirty="0" smtClean="0"/>
              <a:t> та закладами договору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амбулаторно-поліклінічним</a:t>
            </a:r>
            <a:r>
              <a:rPr lang="ru-RU" sz="1800" dirty="0" smtClean="0"/>
              <a:t> закладом,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ліцензію</a:t>
            </a:r>
            <a:r>
              <a:rPr lang="ru-RU" sz="1800" dirty="0" smtClean="0"/>
              <a:t>,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послуги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надаватимуться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відокремленим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підрозділом</a:t>
            </a:r>
            <a:r>
              <a:rPr lang="ru-RU" sz="1800" dirty="0" smtClean="0"/>
              <a:t> </a:t>
            </a:r>
            <a:r>
              <a:rPr lang="ru-RU" sz="1800" dirty="0" err="1" smtClean="0"/>
              <a:t>амбулаторно-поліклінічного</a:t>
            </a:r>
            <a:r>
              <a:rPr lang="ru-RU" sz="1800" dirty="0" smtClean="0"/>
              <a:t> закладу;</a:t>
            </a:r>
          </a:p>
          <a:p>
            <a:endParaRPr lang="ru-RU" sz="1800" dirty="0" smtClean="0"/>
          </a:p>
          <a:p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 на таких </a:t>
            </a:r>
            <a:r>
              <a:rPr lang="ru-RU" sz="1800" dirty="0" err="1" smtClean="0"/>
              <a:t>підприємствах</a:t>
            </a:r>
            <a:r>
              <a:rPr lang="ru-RU" sz="1800" dirty="0" smtClean="0"/>
              <a:t>, в </a:t>
            </a:r>
            <a:r>
              <a:rPr lang="ru-RU" sz="1800" dirty="0" err="1" smtClean="0"/>
              <a:t>установах</a:t>
            </a:r>
            <a:r>
              <a:rPr lang="ru-RU" sz="1800" dirty="0" smtClean="0"/>
              <a:t>, </a:t>
            </a:r>
            <a:r>
              <a:rPr lang="ru-RU" sz="1800" dirty="0" err="1" smtClean="0"/>
              <a:t>організаціях</a:t>
            </a:r>
            <a:r>
              <a:rPr lang="ru-RU" sz="1800" dirty="0" smtClean="0"/>
              <a:t> та закладах </a:t>
            </a:r>
            <a:r>
              <a:rPr lang="ru-RU" sz="1800" dirty="0" err="1" smtClean="0"/>
              <a:t>медичних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кабінетів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фізичними</a:t>
            </a:r>
            <a:r>
              <a:rPr lang="ru-RU" sz="1800" dirty="0" smtClean="0"/>
              <a:t> особами - </a:t>
            </a:r>
            <a:r>
              <a:rPr lang="ru-RU" sz="1800" dirty="0" err="1" smtClean="0"/>
              <a:t>підприємцями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провадять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медичну</a:t>
            </a:r>
            <a:r>
              <a:rPr lang="ru-RU" sz="1800" dirty="0" smtClean="0"/>
              <a:t> практику на </a:t>
            </a:r>
            <a:r>
              <a:rPr lang="ru-RU" sz="1800" dirty="0" err="1" smtClean="0"/>
              <a:t>підставі</a:t>
            </a:r>
            <a:r>
              <a:rPr lang="ru-RU" sz="1800" dirty="0" smtClean="0"/>
              <a:t> </a:t>
            </a:r>
            <a:r>
              <a:rPr lang="ru-RU" sz="1800" dirty="0" err="1" smtClean="0"/>
              <a:t>ліцензії</a:t>
            </a:r>
            <a:r>
              <a:rPr lang="ru-RU" sz="1800" dirty="0" smtClean="0"/>
              <a:t>;</a:t>
            </a:r>
          </a:p>
          <a:p>
            <a:endParaRPr lang="ru-RU" sz="1800" dirty="0" smtClean="0"/>
          </a:p>
          <a:p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такими </a:t>
            </a:r>
            <a:r>
              <a:rPr lang="ru-RU" sz="1800" dirty="0" err="1" smtClean="0"/>
              <a:t>підприємствами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установами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організаціями</a:t>
            </a:r>
            <a:r>
              <a:rPr lang="ru-RU" sz="1800" dirty="0" smtClean="0"/>
              <a:t> та закладами </a:t>
            </a:r>
            <a:r>
              <a:rPr lang="ru-RU" sz="1800" dirty="0" err="1" smtClean="0"/>
              <a:t>ліцензії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підставі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розпорядчого</a:t>
            </a:r>
            <a:r>
              <a:rPr lang="ru-RU" sz="1800" dirty="0" smtClean="0"/>
              <a:t> документа </a:t>
            </a:r>
            <a:r>
              <a:rPr lang="ru-RU" sz="1800" dirty="0" err="1" smtClean="0"/>
              <a:t>медичного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кабінету</a:t>
            </a:r>
            <a:r>
              <a:rPr lang="ru-RU" sz="1800" dirty="0" smtClean="0"/>
              <a:t> </a:t>
            </a:r>
            <a:r>
              <a:rPr lang="ru-RU" sz="1800" b="1" i="1" dirty="0" smtClean="0"/>
              <a:t>без </a:t>
            </a:r>
            <a:r>
              <a:rPr lang="ru-RU" sz="1800" b="1" i="1" dirty="0" err="1" smtClean="0"/>
              <a:t>утворення</a:t>
            </a:r>
            <a:r>
              <a:rPr lang="ru-RU" sz="1800" b="1" i="1" dirty="0" smtClean="0"/>
              <a:t> закладу </a:t>
            </a:r>
            <a:r>
              <a:rPr lang="ru-RU" sz="1800" b="1" i="1" dirty="0" err="1" smtClean="0"/>
              <a:t>охорони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здоров’я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що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діятиме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відповідно</a:t>
            </a:r>
            <a:r>
              <a:rPr lang="ru-RU" sz="1800" b="1" i="1" dirty="0" smtClean="0"/>
              <a:t> до </a:t>
            </a:r>
            <a:r>
              <a:rPr lang="ru-RU" sz="1800" b="1" i="1" dirty="0" err="1" smtClean="0"/>
              <a:t>положення</a:t>
            </a:r>
            <a:r>
              <a:rPr lang="ru-RU" sz="1800" b="1" i="1" dirty="0" smtClean="0"/>
              <a:t> про </a:t>
            </a:r>
            <a:r>
              <a:rPr lang="ru-RU" sz="1800" b="1" i="1" dirty="0" err="1" smtClean="0"/>
              <a:t>такий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кабінет</a:t>
            </a:r>
            <a:r>
              <a:rPr lang="ru-RU" sz="1800" dirty="0" smtClean="0"/>
              <a:t>.</a:t>
            </a:r>
          </a:p>
          <a:p>
            <a:pPr algn="just"/>
            <a:endParaRPr lang="uk-UA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u="sng" dirty="0" smtClean="0">
                <a:latin typeface="+mn-lt"/>
              </a:rPr>
              <a:t>Перелік та порядок подачі документів на отримання ліцензії</a:t>
            </a:r>
            <a:endParaRPr lang="ru-RU" sz="2800" b="1" i="1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000" u="sng" dirty="0" smtClean="0"/>
              <a:t>Перелік документів, які подаються для отримання ліцензії визначений Ліцензійними умовами та включає:</a:t>
            </a:r>
          </a:p>
          <a:p>
            <a:pPr algn="just"/>
            <a:r>
              <a:rPr lang="ru-RU" sz="2000" b="1" u="sng" dirty="0" smtClean="0">
                <a:hlinkClick r:id="rId2"/>
              </a:rPr>
              <a:t>ЗАЯВА</a:t>
            </a:r>
            <a:r>
              <a:rPr lang="ru-RU" sz="2000" b="1" dirty="0" smtClean="0"/>
              <a:t> </a:t>
            </a:r>
            <a:r>
              <a:rPr lang="ru-RU" sz="2000" dirty="0" smtClean="0"/>
              <a:t> </a:t>
            </a:r>
            <a:r>
              <a:rPr lang="ru-RU" sz="2000" b="1" dirty="0" smtClean="0"/>
              <a:t>про </a:t>
            </a:r>
            <a:r>
              <a:rPr lang="ru-RU" sz="2000" b="1" dirty="0" err="1" smtClean="0"/>
              <a:t>отримання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ліцензії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провадження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господарської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діяльності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медичної</a:t>
            </a:r>
            <a:r>
              <a:rPr lang="ru-RU" sz="2000" b="1" dirty="0" smtClean="0"/>
              <a:t> практики</a:t>
            </a:r>
            <a:endParaRPr lang="ru-RU" sz="2000" dirty="0" smtClean="0"/>
          </a:p>
          <a:p>
            <a:pPr algn="just"/>
            <a:r>
              <a:rPr lang="uk-UA" sz="2000" b="1" dirty="0" smtClean="0"/>
              <a:t>(Додаток №1)</a:t>
            </a:r>
          </a:p>
          <a:p>
            <a:pPr algn="just"/>
            <a:r>
              <a:rPr lang="uk-UA" sz="2000" b="1" u="sng" dirty="0" smtClean="0">
                <a:hlinkClick r:id="rId3"/>
              </a:rPr>
              <a:t>ВІДОМОСТІ</a:t>
            </a:r>
            <a:r>
              <a:rPr lang="ru-RU" sz="2000" b="1" dirty="0" smtClean="0"/>
              <a:t> </a:t>
            </a:r>
            <a:r>
              <a:rPr lang="uk-UA" sz="2000" b="1" dirty="0" smtClean="0"/>
              <a:t>суб’єкта господарювання про стан матеріально технічної бази, наявність персоналу із зазначенням його освітнього і кваліфікаційного рівня</a:t>
            </a:r>
            <a:endParaRPr lang="ru-RU" sz="2000" dirty="0" smtClean="0"/>
          </a:p>
          <a:p>
            <a:pPr algn="just"/>
            <a:r>
              <a:rPr lang="uk-UA" sz="2000" b="1" dirty="0" smtClean="0"/>
              <a:t>(Додаток №2)</a:t>
            </a:r>
          </a:p>
          <a:p>
            <a:pPr algn="just"/>
            <a:r>
              <a:rPr lang="ru-RU" sz="2000" b="1" u="sng" dirty="0" smtClean="0">
                <a:hlinkClick r:id="rId4"/>
              </a:rPr>
              <a:t>ОПИС</a:t>
            </a:r>
            <a:r>
              <a:rPr lang="ru-RU" sz="2000" b="1" dirty="0" smtClean="0"/>
              <a:t> 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документів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додаються</a:t>
            </a:r>
            <a:r>
              <a:rPr lang="ru-RU" sz="2000" b="1" dirty="0" smtClean="0"/>
              <a:t> до заяви про </a:t>
            </a:r>
            <a:r>
              <a:rPr lang="ru-RU" sz="2000" b="1" dirty="0" err="1" smtClean="0"/>
              <a:t>отримання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ліцензії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провадження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господарської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діяльності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медичної</a:t>
            </a:r>
            <a:r>
              <a:rPr lang="ru-RU" sz="2000" b="1" dirty="0" smtClean="0"/>
              <a:t> практики</a:t>
            </a:r>
            <a:endParaRPr lang="ru-RU" sz="2000" dirty="0" smtClean="0"/>
          </a:p>
          <a:p>
            <a:pPr algn="just"/>
            <a:r>
              <a:rPr lang="uk-UA" sz="2000" b="1" dirty="0" smtClean="0"/>
              <a:t>(Додаток №3)</a:t>
            </a:r>
            <a:endParaRPr lang="uk-UA" sz="2000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Autofit/>
          </a:bodyPr>
          <a:lstStyle/>
          <a:p>
            <a:r>
              <a:rPr lang="uk-UA" sz="3200" b="1" u="sng" dirty="0" smtClean="0">
                <a:latin typeface="+mn-lt"/>
              </a:rPr>
              <a:t>Порядок подачі документів:</a:t>
            </a:r>
            <a:endParaRPr lang="ru-RU" sz="3200" b="1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Частина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перша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статті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10 Закону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України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«Про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ліцензування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видів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господарської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</a:t>
            </a:r>
            <a:r>
              <a:rPr lang="ru-RU" sz="29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діяльності</a:t>
            </a:r>
            <a:r>
              <a:rPr lang="ru-RU" sz="29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»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передбачає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подачу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документів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ru-RU" sz="2900" b="1" dirty="0" err="1" smtClean="0"/>
              <a:t>Поштовим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відправленням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з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описом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вкладення</a:t>
            </a:r>
            <a:r>
              <a:rPr lang="ru-RU" sz="2900" b="1" dirty="0" smtClean="0"/>
              <a:t> (</a:t>
            </a:r>
            <a:r>
              <a:rPr lang="uk-UA" sz="2900" dirty="0" smtClean="0"/>
              <a:t>Міністерство охорони здоров</a:t>
            </a:r>
            <a:r>
              <a:rPr lang="ru-RU" sz="2900" dirty="0" smtClean="0"/>
              <a:t>’я</a:t>
            </a:r>
            <a:r>
              <a:rPr lang="uk-UA" sz="2900" dirty="0" smtClean="0"/>
              <a:t> Управління ліцензування та контролю якості надання медичної допомоги</a:t>
            </a:r>
            <a:r>
              <a:rPr lang="ru-RU" sz="2900" dirty="0" smtClean="0"/>
              <a:t>, </a:t>
            </a:r>
            <a:r>
              <a:rPr lang="uk-UA" sz="2900" u="sng" dirty="0" smtClean="0"/>
              <a:t>01601, </a:t>
            </a:r>
            <a:r>
              <a:rPr lang="uk-UA" sz="2900" u="sng" dirty="0" err="1" smtClean="0"/>
              <a:t>м.Київ</a:t>
            </a:r>
            <a:r>
              <a:rPr lang="uk-UA" sz="2900" u="sng" dirty="0" smtClean="0"/>
              <a:t>, вул. Грушевського, буд. 7);</a:t>
            </a:r>
          </a:p>
          <a:p>
            <a:pPr algn="just"/>
            <a:r>
              <a:rPr lang="ru-RU" sz="2900" b="1" dirty="0" smtClean="0"/>
              <a:t>Нарочно </a:t>
            </a:r>
            <a:r>
              <a:rPr lang="uk-UA" sz="2900" b="1" dirty="0" smtClean="0"/>
              <a:t>з описом </a:t>
            </a:r>
            <a:r>
              <a:rPr lang="uk-UA" sz="2900" dirty="0" smtClean="0"/>
              <a:t>Центр адміністративних послуг </a:t>
            </a:r>
            <a:br>
              <a:rPr lang="uk-UA" sz="2900" dirty="0" smtClean="0"/>
            </a:br>
            <a:r>
              <a:rPr lang="uk-UA" sz="2900" dirty="0" smtClean="0"/>
              <a:t>МОЗ України «Єдине вікно»  (знаходиться на базі </a:t>
            </a:r>
            <a:r>
              <a:rPr lang="uk-UA" sz="2900" dirty="0" err="1" smtClean="0"/>
              <a:t>ДП</a:t>
            </a:r>
            <a:r>
              <a:rPr lang="uk-UA" sz="2900" dirty="0" smtClean="0"/>
              <a:t> «Державний експертний центр МОЗ України»</a:t>
            </a:r>
            <a:r>
              <a:rPr lang="ru-RU" sz="2900" dirty="0" smtClean="0"/>
              <a:t>, </a:t>
            </a:r>
            <a:r>
              <a:rPr lang="uk-UA" sz="2900" i="1" u="sng" dirty="0" err="1" smtClean="0">
                <a:hlinkClick r:id="rId3"/>
              </a:rPr>
              <a:t>м.Київ</a:t>
            </a:r>
            <a:r>
              <a:rPr lang="uk-UA" sz="2900" i="1" u="sng" dirty="0" smtClean="0">
                <a:hlinkClick r:id="rId3"/>
              </a:rPr>
              <a:t>, вул. Смоленська, буд. 10,  </a:t>
            </a:r>
            <a:r>
              <a:rPr lang="ru-RU" sz="2900" i="1" u="sng" dirty="0" smtClean="0">
                <a:hlinkClick r:id="rId3"/>
              </a:rPr>
              <a:t>(ст. метро «</a:t>
            </a:r>
            <a:r>
              <a:rPr lang="ru-RU" sz="2900" i="1" u="sng" dirty="0" err="1" smtClean="0">
                <a:hlinkClick r:id="rId3"/>
              </a:rPr>
              <a:t>Шулявська</a:t>
            </a:r>
            <a:r>
              <a:rPr lang="ru-RU" sz="2900" i="1" u="sng" dirty="0" smtClean="0">
                <a:hlinkClick r:id="rId3"/>
              </a:rPr>
              <a:t>»)</a:t>
            </a:r>
            <a:r>
              <a:rPr lang="ru-RU" sz="2900" dirty="0" smtClean="0"/>
              <a:t>, </a:t>
            </a:r>
            <a:r>
              <a:rPr lang="uk-UA" sz="2900" dirty="0" smtClean="0"/>
              <a:t>т</a:t>
            </a:r>
            <a:r>
              <a:rPr lang="ru-RU" sz="2900" dirty="0" smtClean="0"/>
              <a:t>ел.:  (</a:t>
            </a:r>
            <a:r>
              <a:rPr lang="uk-UA" sz="2900" dirty="0" smtClean="0"/>
              <a:t>0</a:t>
            </a:r>
            <a:r>
              <a:rPr lang="ru-RU" sz="2900" dirty="0" smtClean="0"/>
              <a:t>44) 451-79-02; </a:t>
            </a:r>
            <a:r>
              <a:rPr lang="ru-RU" sz="2900" u="sng" dirty="0" err="1" smtClean="0"/>
              <a:t>графік</a:t>
            </a:r>
            <a:r>
              <a:rPr lang="ru-RU" sz="2900" u="sng" dirty="0" smtClean="0"/>
              <a:t> </a:t>
            </a:r>
            <a:r>
              <a:rPr lang="ru-RU" sz="2900" u="sng" dirty="0" err="1" smtClean="0"/>
              <a:t>роботи</a:t>
            </a:r>
            <a:r>
              <a:rPr lang="ru-RU" sz="2900" u="sng" dirty="0" smtClean="0"/>
              <a:t>:</a:t>
            </a:r>
            <a:r>
              <a:rPr lang="ru-RU" sz="2900" dirty="0" smtClean="0"/>
              <a:t> </a:t>
            </a:r>
            <a:r>
              <a:rPr lang="ru-RU" sz="2900" dirty="0" err="1" smtClean="0"/>
              <a:t>Понеділок</a:t>
            </a:r>
            <a:r>
              <a:rPr lang="ru-RU" sz="2900" dirty="0" smtClean="0"/>
              <a:t> - </a:t>
            </a:r>
            <a:r>
              <a:rPr lang="ru-RU" sz="2900" dirty="0" err="1" smtClean="0"/>
              <a:t>четвер</a:t>
            </a:r>
            <a:r>
              <a:rPr lang="ru-RU" sz="2900" dirty="0" smtClean="0"/>
              <a:t> 9.00 - 17.00, </a:t>
            </a:r>
            <a:r>
              <a:rPr lang="ru-RU" sz="2900" dirty="0" err="1" smtClean="0"/>
              <a:t>п'ятниця</a:t>
            </a:r>
            <a:r>
              <a:rPr lang="ru-RU" sz="2900" dirty="0" smtClean="0"/>
              <a:t> 9.00 - 16.00 (</a:t>
            </a:r>
            <a:r>
              <a:rPr lang="ru-RU" sz="2900" dirty="0" err="1" smtClean="0"/>
              <a:t>обідня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перерва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13:00 до 14:00). </a:t>
            </a:r>
            <a:r>
              <a:rPr lang="ru-RU" sz="2900" dirty="0" err="1" smtClean="0"/>
              <a:t>Вихідні</a:t>
            </a:r>
            <a:r>
              <a:rPr lang="ru-RU" sz="2900" dirty="0" smtClean="0"/>
              <a:t>: </a:t>
            </a:r>
            <a:r>
              <a:rPr lang="ru-RU" sz="2900" dirty="0" err="1" smtClean="0"/>
              <a:t>субота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неділя</a:t>
            </a:r>
            <a:r>
              <a:rPr lang="ru-RU" sz="2900" dirty="0" smtClean="0"/>
              <a:t>.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1800" u="sng" dirty="0" smtClean="0"/>
              <a:t>ЗВЕРТАЄМО УВАГУ: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зверненні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</a:t>
            </a:r>
            <a:r>
              <a:rPr lang="ru-RU" sz="1800" dirty="0" smtClean="0"/>
              <a:t> (</a:t>
            </a:r>
            <a:r>
              <a:rPr lang="ru-RU" sz="1800" dirty="0" err="1" smtClean="0"/>
              <a:t>наручно</a:t>
            </a:r>
            <a:r>
              <a:rPr lang="ru-RU" sz="1800" dirty="0" smtClean="0"/>
              <a:t>), </a:t>
            </a:r>
            <a:r>
              <a:rPr lang="ru-RU" sz="1800" dirty="0" err="1" smtClean="0"/>
              <a:t>здобувач</a:t>
            </a:r>
            <a:r>
              <a:rPr lang="ru-RU" sz="1800" dirty="0" smtClean="0"/>
              <a:t> </a:t>
            </a:r>
            <a:r>
              <a:rPr lang="ru-RU" sz="1800" dirty="0" err="1" smtClean="0"/>
              <a:t>ліцензії</a:t>
            </a:r>
            <a:r>
              <a:rPr lang="ru-RU" sz="1800" dirty="0" smtClean="0"/>
              <a:t> повинен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собі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оригінал</a:t>
            </a:r>
            <a:r>
              <a:rPr lang="ru-RU" sz="1800" dirty="0" smtClean="0"/>
              <a:t> документу,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посвідчує</a:t>
            </a:r>
            <a:r>
              <a:rPr lang="ru-RU" sz="1800" dirty="0" smtClean="0"/>
              <a:t> особу. </a:t>
            </a:r>
            <a:r>
              <a:rPr lang="uk-UA" sz="1800" dirty="0" smtClean="0"/>
              <a:t>При зверненні</a:t>
            </a:r>
            <a:r>
              <a:rPr lang="ru-RU" sz="1800" dirty="0" smtClean="0"/>
              <a:t> </a:t>
            </a:r>
            <a:r>
              <a:rPr lang="uk-UA" sz="1800" dirty="0" smtClean="0"/>
              <a:t>уповноваженої особи</a:t>
            </a:r>
            <a:r>
              <a:rPr lang="ru-RU" sz="1800" dirty="0" smtClean="0"/>
              <a:t> </a:t>
            </a:r>
            <a:r>
              <a:rPr lang="uk-UA" sz="1800" dirty="0" smtClean="0"/>
              <a:t>здобувача ліцензії необхідно мати при собі довіреність на подачу документів</a:t>
            </a:r>
            <a:r>
              <a:rPr lang="ru-RU" sz="1800" dirty="0" smtClean="0"/>
              <a:t> </a:t>
            </a:r>
            <a:r>
              <a:rPr lang="uk-UA" sz="1800" i="1" dirty="0" smtClean="0"/>
              <a:t>(довіреність повинна містити: назву органу до якого подаються документи, дату видачі довіреності та термін дії, перелік прав на дії уповноваженої особа та зразок її підпису ін.)</a:t>
            </a:r>
            <a:r>
              <a:rPr lang="ru-RU" sz="1800" dirty="0" smtClean="0"/>
              <a:t> </a:t>
            </a:r>
            <a:r>
              <a:rPr lang="uk-UA" sz="1800" dirty="0" smtClean="0"/>
              <a:t>та оригінал документу, що посвідчує особу</a:t>
            </a:r>
            <a:r>
              <a:rPr lang="ru-RU" sz="1800" dirty="0" smtClean="0"/>
              <a:t> </a:t>
            </a:r>
            <a:r>
              <a:rPr lang="uk-UA" sz="1800" i="1" dirty="0" smtClean="0"/>
              <a:t>(зазначений у цій довіреності).</a:t>
            </a:r>
            <a:endParaRPr lang="ru-RU" sz="1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+mn-lt"/>
              </a:rPr>
              <a:t>Порядок розгляду пакету документів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/>
              <a:t>Пакет документів на отримання ліцензії розглядається протягом  10 робочих днів з дня реєстрації заяви.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У разі, якщо поданий пакет документів відповідає вимог Ліцензійних умов, приймається рішення про видачу ліцензії.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У разі виявлення невідповідності, згідно з поданим пакетом документів, вимогам Ліцензійних умов , приймається рішення про відмову в отримання ліцензії.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Після усунення виявлених недоліків суб’єкт може повторно подати пакет документів.</a:t>
            </a:r>
          </a:p>
          <a:p>
            <a:pPr algn="just"/>
            <a:endParaRPr lang="uk-UA" sz="2000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rmAutofit/>
          </a:bodyPr>
          <a:lstStyle/>
          <a:p>
            <a:pPr algn="ctr"/>
            <a:r>
              <a:rPr lang="uk-UA" sz="2800" b="1" u="sng" dirty="0" smtClean="0">
                <a:solidFill>
                  <a:schemeClr val="tx1"/>
                </a:solidFill>
                <a:latin typeface="+mn-lt"/>
              </a:rPr>
              <a:t>Що таке ліцензія/видача ліцензії</a:t>
            </a:r>
            <a:endParaRPr lang="ru-RU" sz="28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i="1" dirty="0" err="1" smtClean="0"/>
              <a:t>ліцензія</a:t>
            </a:r>
            <a:r>
              <a:rPr lang="ru-RU" sz="2400" dirty="0" smtClean="0"/>
              <a:t> - право </a:t>
            </a:r>
            <a:r>
              <a:rPr lang="ru-RU" sz="2400" dirty="0" err="1" smtClean="0"/>
              <a:t>суб’єкта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провадження</a:t>
            </a:r>
            <a:r>
              <a:rPr lang="ru-RU" sz="2400" dirty="0" smtClean="0"/>
              <a:t> виду </a:t>
            </a:r>
            <a:r>
              <a:rPr lang="ru-RU" sz="2400" dirty="0" err="1" smtClean="0"/>
              <a:t>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підлягає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ліцензуванню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b="1" i="1" dirty="0" err="1" smtClean="0"/>
              <a:t>видача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ліцензії</a:t>
            </a:r>
            <a:r>
              <a:rPr lang="ru-RU" sz="2400" b="1" i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 права на </a:t>
            </a:r>
            <a:r>
              <a:rPr lang="ru-RU" sz="2400" dirty="0" err="1" smtClean="0"/>
              <a:t>провадження</a:t>
            </a:r>
            <a:r>
              <a:rPr lang="ru-RU" sz="2400" dirty="0" smtClean="0"/>
              <a:t> виду </a:t>
            </a:r>
            <a:r>
              <a:rPr lang="ru-RU" sz="2400" dirty="0" err="1" smtClean="0"/>
              <a:t>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підлягає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ліцензуванню</a:t>
            </a:r>
            <a:r>
              <a:rPr lang="ru-RU" sz="2400" dirty="0" smtClean="0"/>
              <a:t>, шляхом </a:t>
            </a:r>
            <a:r>
              <a:rPr lang="ru-RU" sz="2400" dirty="0" err="1" smtClean="0"/>
              <a:t>прийняття</a:t>
            </a:r>
            <a:r>
              <a:rPr lang="ru-RU" sz="2400" dirty="0" smtClean="0"/>
              <a:t> органом </a:t>
            </a:r>
            <a:r>
              <a:rPr lang="ru-RU" sz="2400" dirty="0" err="1" smtClean="0"/>
              <a:t>ліцензування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видачу</a:t>
            </a:r>
            <a:r>
              <a:rPr lang="ru-RU" sz="2400" dirty="0" smtClean="0"/>
              <a:t> </a:t>
            </a:r>
            <a:r>
              <a:rPr lang="ru-RU" sz="2400" dirty="0" err="1" smtClean="0"/>
              <a:t>ліцензії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</a:t>
            </a:r>
            <a:r>
              <a:rPr lang="ru-RU" sz="2400" dirty="0" smtClean="0"/>
              <a:t>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запис</a:t>
            </a:r>
            <a:r>
              <a:rPr lang="ru-RU" sz="2400" dirty="0" smtClean="0"/>
              <a:t> у </a:t>
            </a:r>
            <a:r>
              <a:rPr lang="ru-RU" sz="2400" dirty="0" err="1" smtClean="0"/>
              <a:t>ліцензійному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реєстрі</a:t>
            </a:r>
            <a:r>
              <a:rPr lang="ru-RU" sz="2400" dirty="0" smtClean="0"/>
              <a:t>.</a:t>
            </a:r>
          </a:p>
          <a:p>
            <a:pPr algn="ctr"/>
            <a:r>
              <a:rPr lang="uk-UA" sz="2400" b="1" i="1" dirty="0" smtClean="0"/>
              <a:t>Всі рішення оприлюднюються на офіційному </a:t>
            </a:r>
            <a:r>
              <a:rPr lang="uk-UA" sz="2400" b="1" i="1" dirty="0" err="1" smtClean="0"/>
              <a:t>вебсайті</a:t>
            </a:r>
            <a:r>
              <a:rPr lang="uk-UA" sz="2400" b="1" i="1" dirty="0" smtClean="0"/>
              <a:t> МОЗ – розділ </a:t>
            </a:r>
            <a:r>
              <a:rPr lang="uk-UA" sz="2400" b="1" i="1" dirty="0" err="1" smtClean="0"/>
              <a:t>“Ліцензування”</a:t>
            </a:r>
            <a:r>
              <a:rPr lang="uk-UA" sz="2400" b="1" i="1" dirty="0" smtClean="0"/>
              <a:t>, </a:t>
            </a:r>
            <a:r>
              <a:rPr lang="uk-UA" sz="2400" b="1" i="1" dirty="0" err="1" smtClean="0"/>
              <a:t>“Прийняті</a:t>
            </a:r>
            <a:r>
              <a:rPr lang="uk-UA" sz="2400" b="1" i="1" dirty="0" smtClean="0"/>
              <a:t> </a:t>
            </a:r>
            <a:r>
              <a:rPr lang="uk-UA" sz="2400" b="1" i="1" dirty="0" err="1" smtClean="0"/>
              <a:t>рішення”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691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Ліцензування “Медична практика” Дошкільні  навчальні заклади/Загальноосвітні навчальні  заклади</vt:lpstr>
      <vt:lpstr>Відповідно до Закону України “Про дошкільну освіту” (стаття 34) та Закону України “Про загальну середню освіту (стаття 22)</vt:lpstr>
      <vt:lpstr>Основи законодавства про охорону здоров’я</vt:lpstr>
      <vt:lpstr>Основні нормативно-правові акти, що регулюють порядок  ліцензування медичної практики</vt:lpstr>
      <vt:lpstr>Яким чином може бути організоване медичне обслуговування дітей у закладі дошкільної освіти та загальноосвітньому навчальному закладі</vt:lpstr>
      <vt:lpstr>Перелік та порядок подачі документів на отримання ліцензії</vt:lpstr>
      <vt:lpstr>Порядок подачі документів:</vt:lpstr>
      <vt:lpstr>Порядок розгляду пакету документів</vt:lpstr>
      <vt:lpstr>Що таке ліцензія/видача ліцензії</vt:lpstr>
      <vt:lpstr>Основні вимоги, що висуваються до суб’єкта, який має намір отримати ліцензію</vt:lpstr>
      <vt:lpstr>Контактні дані Управління ліцензування та контролю якості надання медичної допомоги МОЗ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Ліцензування “Медична практика” Дошкільні навчальні заклади/Загальноосвітні навчальні заклади</dc:title>
  <dc:creator>Пользователь Windows</dc:creator>
  <cp:lastModifiedBy>Пользователь Windows</cp:lastModifiedBy>
  <cp:revision>17</cp:revision>
  <dcterms:created xsi:type="dcterms:W3CDTF">2019-12-12T21:12:54Z</dcterms:created>
  <dcterms:modified xsi:type="dcterms:W3CDTF">2019-12-13T06:31:24Z</dcterms:modified>
</cp:coreProperties>
</file>