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1"/>
  </p:notesMasterIdLst>
  <p:sldIdLst>
    <p:sldId id="257" r:id="rId2"/>
    <p:sldId id="318" r:id="rId3"/>
    <p:sldId id="317" r:id="rId4"/>
    <p:sldId id="474" r:id="rId5"/>
    <p:sldId id="475" r:id="rId6"/>
    <p:sldId id="478" r:id="rId7"/>
    <p:sldId id="477" r:id="rId8"/>
    <p:sldId id="479" r:id="rId9"/>
    <p:sldId id="377" r:id="rId10"/>
    <p:sldId id="378" r:id="rId11"/>
    <p:sldId id="399" r:id="rId12"/>
    <p:sldId id="331" r:id="rId13"/>
    <p:sldId id="356" r:id="rId14"/>
    <p:sldId id="486" r:id="rId15"/>
    <p:sldId id="379" r:id="rId16"/>
    <p:sldId id="384" r:id="rId17"/>
    <p:sldId id="397" r:id="rId18"/>
    <p:sldId id="481" r:id="rId19"/>
    <p:sldId id="483" r:id="rId20"/>
    <p:sldId id="484" r:id="rId21"/>
    <p:sldId id="386" r:id="rId22"/>
    <p:sldId id="420" r:id="rId23"/>
    <p:sldId id="375" r:id="rId24"/>
    <p:sldId id="393" r:id="rId25"/>
    <p:sldId id="487" r:id="rId26"/>
    <p:sldId id="488" r:id="rId27"/>
    <p:sldId id="489" r:id="rId28"/>
    <p:sldId id="490" r:id="rId29"/>
    <p:sldId id="455" r:id="rId3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CC"/>
    <a:srgbClr val="FF3300"/>
    <a:srgbClr val="663300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4018" autoAdjust="0"/>
    <p:restoredTop sz="94938" autoAdjust="0"/>
  </p:normalViewPr>
  <p:slideViewPr>
    <p:cSldViewPr>
      <p:cViewPr varScale="1">
        <p:scale>
          <a:sx n="81" d="100"/>
          <a:sy n="81" d="100"/>
        </p:scale>
        <p:origin x="-1320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193C06-7EEC-46A9-871B-B4553B9A5CB7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E466AA-735F-4EEC-B9E4-363FA31253E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B30137-815D-492D-AD81-4246BE1B4C04}" type="slidenum">
              <a:rPr lang="ru-RU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363C8-A1AD-46C2-968F-DE90D2EFEB3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DDFEA-D45D-4737-9A1D-96DC9D04626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EA07D1-3C98-48FB-BC7E-68E1432C432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B1537-5D36-468D-9C35-7197511ABC1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BCCBA-2868-47DD-8EF6-252600D6985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B36B2-CEC2-4461-849E-C97F4D4560E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EF5FA-9870-496D-B0E3-91DDB730513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E7219-D8BA-4FAE-810C-DD7FDF45D68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2B8A24-857E-4862-8D1F-AB41159365A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D856B-0FED-4B58-BFC2-4551F088D3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3C4D0D-FD49-4DF3-BE44-8F99666B200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1B7AB5-C7E7-4545-99EA-E07E4BC9733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084DF-C582-4A13-9C79-1230A6CC151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02967E0-CA41-4454-8B0E-DF22C696556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4" y="0"/>
            <a:ext cx="6588125" cy="1692275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7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ru-RU" sz="2000" b="1" dirty="0">
                <a:solidFill>
                  <a:srgbClr val="996633"/>
                </a:solidFill>
                <a:latin typeface="Hermes" pitchFamily="2" charset="0"/>
              </a:rPr>
              <a:t> </a:t>
            </a: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ГОЛОВНЕ УПРАВЛІННЯ ДЕРЖПРОДСПОЖИВСЛУЖБИ В ДНІПРОПЕТРОВСЬКІЙ ОБЛАСТІ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92274"/>
            <a:ext cx="9143999" cy="5165725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67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uk-UA" altLang="ru-RU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uk-UA" altLang="ru-RU" sz="4800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«Державний контроль та аудит системи НАССР                 в закладах освіти»</a:t>
            </a:r>
            <a:endParaRPr lang="uk-UA" altLang="ru-RU" sz="48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uk-UA" altLang="ru-RU" sz="28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uk-UA" altLang="ru-RU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Доповідач: Лукацька Олена Олексіївна</a:t>
            </a:r>
          </a:p>
          <a:p>
            <a:pPr algn="ctr" eaLnBrk="1" hangingPunct="1">
              <a:buFontTx/>
              <a:buNone/>
              <a:defRPr/>
            </a:pPr>
            <a:r>
              <a:rPr lang="uk-UA" altLang="ru-RU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відділ безпечності харчових продуктів 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ru-RU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e-mail</a:t>
            </a:r>
            <a:r>
              <a:rPr lang="uk-UA" altLang="ru-RU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ru-RU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eal0302@ukr</a:t>
            </a:r>
            <a:r>
              <a:rPr lang="uk-UA" altLang="ru-RU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  <a:r>
              <a:rPr lang="en-US" altLang="ru-RU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net</a:t>
            </a:r>
            <a:endParaRPr lang="uk-UA" altLang="ru-RU" sz="28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8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558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43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ru-RU" sz="5400" dirty="0">
                <a:solidFill>
                  <a:srgbClr val="FF0000"/>
                </a:solidFill>
                <a:latin typeface="Arial Black" panose="020B0A04020102020204" pitchFamily="34" charset="0"/>
              </a:rPr>
              <a:t>Під час аудиту </a:t>
            </a:r>
            <a:r>
              <a:rPr lang="ru-RU" sz="5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системи</a:t>
            </a:r>
            <a:r>
              <a:rPr lang="ru-RU" sz="5400" dirty="0">
                <a:solidFill>
                  <a:srgbClr val="FF0000"/>
                </a:solidFill>
                <a:latin typeface="Arial Black" panose="020B0A04020102020204" pitchFamily="34" charset="0"/>
              </a:rPr>
              <a:t> НАССР: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70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ru-RU" sz="3400" dirty="0">
                <a:latin typeface="Arial Black" panose="020B0A04020102020204" pitchFamily="34" charset="0"/>
              </a:rPr>
              <a:t>4</a:t>
            </a:r>
            <a:r>
              <a:rPr lang="ru-RU" dirty="0">
                <a:latin typeface="Arial Black" panose="020B0A04020102020204" pitchFamily="34" charset="0"/>
              </a:rPr>
              <a:t>.Визначаються </a:t>
            </a:r>
            <a:r>
              <a:rPr lang="ru-RU" i="1" dirty="0" err="1">
                <a:solidFill>
                  <a:srgbClr val="0033CC"/>
                </a:solidFill>
                <a:latin typeface="Arial Black" panose="020B0A04020102020204" pitchFamily="34" charset="0"/>
              </a:rPr>
              <a:t>небезпечні</a:t>
            </a:r>
            <a:r>
              <a:rPr lang="ru-RU" i="1" dirty="0">
                <a:solidFill>
                  <a:srgbClr val="0033CC"/>
                </a:solidFill>
                <a:latin typeface="Arial Black" panose="020B0A04020102020204" pitchFamily="34" charset="0"/>
              </a:rPr>
              <a:t> </a:t>
            </a:r>
            <a:r>
              <a:rPr lang="ru-RU" i="1" dirty="0" err="1">
                <a:solidFill>
                  <a:srgbClr val="0033CC"/>
                </a:solidFill>
                <a:latin typeface="Arial Black" panose="020B0A04020102020204" pitchFamily="34" charset="0"/>
              </a:rPr>
              <a:t>фактори</a:t>
            </a:r>
            <a:r>
              <a:rPr lang="ru-RU" i="1" dirty="0">
                <a:solidFill>
                  <a:srgbClr val="0033CC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виробництва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</a:rPr>
              <a:t>(фізичні, </a:t>
            </a:r>
            <a:r>
              <a:rPr lang="ru-RU" i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хімічні</a:t>
            </a:r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ru-RU" i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біологічні</a:t>
            </a:r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  <a:r>
              <a:rPr lang="ru-RU" dirty="0">
                <a:latin typeface="Arial Black" panose="020B0A04020102020204" pitchFamily="34" charset="0"/>
              </a:rPr>
              <a:t>;</a:t>
            </a:r>
          </a:p>
          <a:p>
            <a:pPr marL="0" indent="0" algn="just">
              <a:buFontTx/>
              <a:buNone/>
              <a:defRPr/>
            </a:pPr>
            <a:r>
              <a:rPr lang="ru-RU" dirty="0">
                <a:latin typeface="Arial Black" panose="020B0A04020102020204" pitchFamily="34" charset="0"/>
              </a:rPr>
              <a:t>5. Визначаються </a:t>
            </a:r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</a:rPr>
              <a:t>ККТ - </a:t>
            </a:r>
            <a:r>
              <a:rPr lang="ru-RU" i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контрольні</a:t>
            </a:r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</a:rPr>
              <a:t> критичні точки;</a:t>
            </a:r>
          </a:p>
          <a:p>
            <a:pPr marL="0" indent="0" algn="just">
              <a:buFontTx/>
              <a:buNone/>
              <a:defRPr/>
            </a:pPr>
            <a:r>
              <a:rPr lang="ru-RU" dirty="0">
                <a:latin typeface="Arial Black" panose="020B0A04020102020204" pitchFamily="34" charset="0"/>
              </a:rPr>
              <a:t>6.Вимірюються </a:t>
            </a:r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</a:rPr>
              <a:t>критичні </a:t>
            </a:r>
            <a:r>
              <a:rPr lang="ru-RU" i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межі</a:t>
            </a:r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</a:rPr>
              <a:t> (</a:t>
            </a:r>
            <a:r>
              <a:rPr lang="ru-RU" i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межі</a:t>
            </a:r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між</a:t>
            </a:r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безпечним</a:t>
            </a:r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</a:rPr>
              <a:t> і </a:t>
            </a:r>
            <a:r>
              <a:rPr lang="ru-RU" i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небезпечним</a:t>
            </a:r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</a:rPr>
              <a:t>).</a:t>
            </a:r>
            <a:r>
              <a:rPr lang="ru-RU" dirty="0">
                <a:latin typeface="Arial Black" panose="020B0A04020102020204" pitchFamily="34" charset="0"/>
              </a:rPr>
              <a:t> </a:t>
            </a:r>
          </a:p>
          <a:p>
            <a:pPr marL="0" indent="0" algn="just">
              <a:buFontTx/>
              <a:buNone/>
              <a:defRPr/>
            </a:pPr>
            <a:r>
              <a:rPr lang="ru-RU" dirty="0">
                <a:latin typeface="Arial Black" panose="020B0A04020102020204" pitchFamily="34" charset="0"/>
              </a:rPr>
              <a:t>7.При </a:t>
            </a:r>
            <a:r>
              <a:rPr lang="ru-RU" dirty="0" err="1">
                <a:latin typeface="Arial Black" panose="020B0A04020102020204" pitchFamily="34" charset="0"/>
              </a:rPr>
              <a:t>виході</a:t>
            </a:r>
            <a:r>
              <a:rPr lang="ru-RU" dirty="0">
                <a:latin typeface="Arial Black" panose="020B0A04020102020204" pitchFamily="34" charset="0"/>
              </a:rPr>
              <a:t> за критичні </a:t>
            </a:r>
            <a:r>
              <a:rPr lang="ru-RU" dirty="0" err="1">
                <a:latin typeface="Arial Black" panose="020B0A04020102020204" pitchFamily="34" charset="0"/>
              </a:rPr>
              <a:t>межі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перевіряються</a:t>
            </a:r>
            <a:r>
              <a:rPr lang="ru-RU" b="1" dirty="0">
                <a:latin typeface="Arial Black" panose="020B0A04020102020204" pitchFamily="34" charset="0"/>
              </a:rPr>
              <a:t>,</a:t>
            </a:r>
            <a:r>
              <a:rPr lang="ru-RU" i="1" dirty="0">
                <a:latin typeface="Arial Black" panose="020B0A04020102020204" pitchFamily="34" charset="0"/>
              </a:rPr>
              <a:t> </a:t>
            </a:r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</a:rPr>
              <a:t>як </a:t>
            </a:r>
            <a:r>
              <a:rPr lang="ru-RU" i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діють</a:t>
            </a:r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коригувальні</a:t>
            </a:r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дії</a:t>
            </a:r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341438"/>
            <a:ext cx="6985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15888"/>
            <a:ext cx="9144000" cy="6742112"/>
          </a:xfrm>
        </p:spPr>
        <p:txBody>
          <a:bodyPr/>
          <a:lstStyle/>
          <a:p>
            <a:pPr algn="just">
              <a:defRPr/>
            </a:pPr>
            <a:r>
              <a:rPr lang="ru-RU" sz="3600" i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Небезпечні</a:t>
            </a:r>
            <a:r>
              <a:rPr lang="ru-RU" sz="3600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600" i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фактори</a:t>
            </a:r>
            <a:r>
              <a:rPr lang="ru-RU" sz="3600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- 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фізичні,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 Black" panose="020B0A04020102020204" pitchFamily="34" charset="0"/>
              </a:rPr>
              <a:t>біологічні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,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Arial Black" panose="020B0A04020102020204" pitchFamily="34" charset="0"/>
              </a:rPr>
              <a:t>хімічні</a:t>
            </a:r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,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які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здатні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викликати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несприятливі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наслідки</a:t>
            </a:r>
            <a:r>
              <a:rPr lang="ru-RU" dirty="0">
                <a:latin typeface="Arial Black" panose="020B0A04020102020204" pitchFamily="34" charset="0"/>
              </a:rPr>
              <a:t> для </a:t>
            </a:r>
            <a:r>
              <a:rPr lang="ru-RU" dirty="0" err="1">
                <a:latin typeface="Arial Black" panose="020B0A04020102020204" pitchFamily="34" charset="0"/>
              </a:rPr>
              <a:t>здоров'я</a:t>
            </a:r>
            <a:r>
              <a:rPr lang="ru-RU" dirty="0">
                <a:latin typeface="Arial Black" panose="020B0A04020102020204" pitchFamily="34" charset="0"/>
              </a:rPr>
              <a:t>.</a:t>
            </a:r>
          </a:p>
          <a:p>
            <a:pPr marL="0" indent="0" algn="ctr"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0" y="188640"/>
            <a:ext cx="9143999" cy="2062103"/>
          </a:xfrm>
          <a:prstGeom prst="rect">
            <a:avLst/>
          </a:pr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80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dirty="0" err="1">
                <a:solidFill>
                  <a:srgbClr val="FF0000"/>
                </a:solidFill>
                <a:latin typeface="Arial Black" panose="020B0A04020102020204" pitchFamily="34" charset="0"/>
              </a:rPr>
              <a:t>Дієвість</a:t>
            </a:r>
            <a:r>
              <a:rPr lang="ru-RU" alt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та </a:t>
            </a:r>
            <a:r>
              <a:rPr lang="ru-RU" altLang="ru-RU" dirty="0" err="1">
                <a:solidFill>
                  <a:srgbClr val="FF0000"/>
                </a:solidFill>
                <a:latin typeface="Arial Black" panose="020B0A04020102020204" pitchFamily="34" charset="0"/>
              </a:rPr>
              <a:t>ефективність</a:t>
            </a:r>
            <a:r>
              <a:rPr lang="ru-RU" alt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dirty="0" err="1">
                <a:latin typeface="Arial Black" panose="020B0A04020102020204" pitchFamily="34" charset="0"/>
              </a:rPr>
              <a:t>впровадження</a:t>
            </a:r>
            <a:r>
              <a:rPr lang="ru-RU" altLang="ru-RU" dirty="0">
                <a:latin typeface="Arial Black" panose="020B0A04020102020204" pitchFamily="34" charset="0"/>
              </a:rPr>
              <a:t> </a:t>
            </a:r>
            <a:r>
              <a:rPr lang="ru-RU" altLang="ru-RU" dirty="0" err="1">
                <a:latin typeface="Arial Black" panose="020B0A04020102020204" pitchFamily="34" charset="0"/>
              </a:rPr>
              <a:t>системи</a:t>
            </a:r>
            <a:r>
              <a:rPr lang="ru-RU" altLang="ru-RU" dirty="0">
                <a:latin typeface="Arial Black" panose="020B0A04020102020204" pitchFamily="34" charset="0"/>
              </a:rPr>
              <a:t> НАССР </a:t>
            </a:r>
            <a:r>
              <a:rPr lang="ru-RU" altLang="ru-RU" dirty="0" err="1">
                <a:latin typeface="Arial Black" panose="020B0A04020102020204" pitchFamily="34" charset="0"/>
              </a:rPr>
              <a:t>перевіряють</a:t>
            </a:r>
            <a:r>
              <a:rPr lang="ru-RU" altLang="ru-RU" dirty="0">
                <a:latin typeface="Arial Black" panose="020B0A04020102020204" pitchFamily="34" charset="0"/>
              </a:rPr>
              <a:t> </a:t>
            </a:r>
            <a:r>
              <a:rPr lang="ru-RU" altLang="ru-RU" dirty="0" err="1">
                <a:solidFill>
                  <a:srgbClr val="FF0000"/>
                </a:solidFill>
                <a:latin typeface="Arial Black" panose="020B0A04020102020204" pitchFamily="34" charset="0"/>
              </a:rPr>
              <a:t>державні</a:t>
            </a:r>
            <a:r>
              <a:rPr lang="ru-RU" alt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dirty="0" err="1">
                <a:solidFill>
                  <a:srgbClr val="FF0000"/>
                </a:solidFill>
                <a:latin typeface="Arial Black" panose="020B0A04020102020204" pitchFamily="34" charset="0"/>
              </a:rPr>
              <a:t>інспектори</a:t>
            </a:r>
            <a:r>
              <a:rPr lang="ru-RU" altLang="ru-RU" dirty="0">
                <a:latin typeface="Arial Black" panose="020B0A04020102020204" pitchFamily="34" charset="0"/>
              </a:rPr>
              <a:t> </a:t>
            </a:r>
            <a:r>
              <a:rPr lang="ru-RU" altLang="ru-RU" dirty="0" err="1">
                <a:latin typeface="Arial Black" panose="020B0A04020102020204" pitchFamily="34" charset="0"/>
              </a:rPr>
              <a:t>Держпродспоживслужби</a:t>
            </a:r>
            <a:r>
              <a:rPr lang="ru-RU" altLang="ru-RU" dirty="0">
                <a:latin typeface="Arial Black" panose="020B0A04020102020204" pitchFamily="34" charset="0"/>
              </a:rPr>
              <a:t>.</a:t>
            </a:r>
            <a:endParaRPr lang="ru-RU" alt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34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51075"/>
            <a:ext cx="91440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48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uk-UA" altLang="ru-RU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Заклади освіти, які надають послуги харчування дітям</a:t>
            </a:r>
            <a:endParaRPr lang="ru-RU" altLang="ru-RU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5365" name="Объект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17638"/>
            <a:ext cx="9144000" cy="54403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83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ЕТАПИ РОЗРОБЛЕННЯ ТА</a:t>
            </a:r>
            <a:b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ВПРОВАДЖЕННЯ СИСТЕМИ НАССР </a:t>
            </a:r>
            <a:b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в закладах </a:t>
            </a:r>
            <a:r>
              <a:rPr lang="ru-RU" sz="28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освіти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74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ru-RU" dirty="0">
                <a:latin typeface="Arial Black" panose="020B0A04020102020204" pitchFamily="34" charset="0"/>
              </a:rPr>
              <a:t>1. </a:t>
            </a:r>
            <a:r>
              <a:rPr lang="ru-RU" dirty="0" err="1">
                <a:latin typeface="Arial Black" panose="020B0A04020102020204" pitchFamily="34" charset="0"/>
              </a:rPr>
              <a:t>Проведення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Arial Black" panose="020B0A04020102020204" pitchFamily="34" charset="0"/>
              </a:rPr>
              <a:t>діагностичного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 аудиту </a:t>
            </a:r>
            <a:r>
              <a:rPr lang="ru-RU" dirty="0" err="1">
                <a:latin typeface="Arial Black" panose="020B0A04020102020204" pitchFamily="34" charset="0"/>
              </a:rPr>
              <a:t>потужності</a:t>
            </a:r>
            <a:r>
              <a:rPr lang="en-US" dirty="0">
                <a:latin typeface="Arial Black" panose="020B0A04020102020204" pitchFamily="34" charset="0"/>
              </a:rPr>
              <a:t>.</a:t>
            </a:r>
          </a:p>
          <a:p>
            <a:pPr marL="0" indent="0" algn="just">
              <a:buFontTx/>
              <a:buNone/>
              <a:defRPr/>
            </a:pPr>
            <a:r>
              <a:rPr lang="ru-RU" dirty="0">
                <a:latin typeface="Arial Black" panose="020B0A04020102020204" pitchFamily="34" charset="0"/>
              </a:rPr>
              <a:t>2. </a:t>
            </a:r>
            <a:r>
              <a:rPr lang="ru-RU" dirty="0" err="1">
                <a:solidFill>
                  <a:srgbClr val="00B0F0"/>
                </a:solidFill>
                <a:latin typeface="Arial Black" panose="020B0A04020102020204" pitchFamily="34" charset="0"/>
              </a:rPr>
              <a:t>Створення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Arial Black" panose="020B0A04020102020204" pitchFamily="34" charset="0"/>
              </a:rPr>
              <a:t>групи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 НАССР </a:t>
            </a:r>
            <a:r>
              <a:rPr lang="ru-RU" dirty="0">
                <a:latin typeface="Arial Black" panose="020B0A04020102020204" pitchFamily="34" charset="0"/>
              </a:rPr>
              <a:t>та </a:t>
            </a:r>
            <a:r>
              <a:rPr lang="ru-RU" dirty="0" err="1">
                <a:latin typeface="Arial Black" panose="020B0A04020102020204" pitchFamily="34" charset="0"/>
              </a:rPr>
              <a:t>її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навчання</a:t>
            </a:r>
            <a:r>
              <a:rPr lang="ru-RU" dirty="0">
                <a:latin typeface="Arial Black" panose="020B0A04020102020204" pitchFamily="34" charset="0"/>
              </a:rPr>
              <a:t> принципам НАССР;</a:t>
            </a:r>
          </a:p>
          <a:p>
            <a:pPr marL="0" indent="0" algn="just">
              <a:buFontTx/>
              <a:buNone/>
              <a:defRPr/>
            </a:pPr>
            <a:r>
              <a:rPr lang="ru-RU" dirty="0">
                <a:latin typeface="Arial Black" panose="020B0A04020102020204" pitchFamily="34" charset="0"/>
              </a:rPr>
              <a:t>3.Виявлення </a:t>
            </a:r>
            <a:r>
              <a:rPr lang="ru-RU" dirty="0" err="1">
                <a:solidFill>
                  <a:srgbClr val="00B0F0"/>
                </a:solidFill>
                <a:latin typeface="Arial Black" panose="020B0A04020102020204" pitchFamily="34" charset="0"/>
              </a:rPr>
              <a:t>ризиків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які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впливають</a:t>
            </a:r>
            <a:r>
              <a:rPr lang="ru-RU" dirty="0">
                <a:latin typeface="Arial Black" panose="020B0A04020102020204" pitchFamily="34" charset="0"/>
              </a:rPr>
              <a:t> на </a:t>
            </a:r>
            <a:r>
              <a:rPr lang="ru-RU" dirty="0" err="1">
                <a:latin typeface="Arial Black" panose="020B0A04020102020204" pitchFamily="34" charset="0"/>
              </a:rPr>
              <a:t>безпечність</a:t>
            </a:r>
            <a:r>
              <a:rPr lang="ru-RU" dirty="0">
                <a:latin typeface="Arial Black" panose="020B0A04020102020204" pitchFamily="34" charset="0"/>
              </a:rPr>
              <a:t> продукту;</a:t>
            </a:r>
          </a:p>
          <a:p>
            <a:pPr marL="0" indent="0" algn="just">
              <a:buFontTx/>
              <a:buNone/>
              <a:defRPr/>
            </a:pPr>
            <a:r>
              <a:rPr lang="ru-RU" dirty="0">
                <a:latin typeface="Arial Black" panose="020B0A04020102020204" pitchFamily="34" charset="0"/>
              </a:rPr>
              <a:t>4.Розробка 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плану НАССР</a:t>
            </a:r>
            <a:r>
              <a:rPr lang="ru-RU" dirty="0">
                <a:latin typeface="Arial Black" panose="020B0A04020102020204" pitchFamily="34" charset="0"/>
              </a:rPr>
              <a:t>;</a:t>
            </a:r>
          </a:p>
          <a:p>
            <a:pPr marL="0" indent="0" algn="just">
              <a:buFontTx/>
              <a:buNone/>
              <a:defRPr/>
            </a:pPr>
            <a:r>
              <a:rPr lang="ru-RU" dirty="0">
                <a:latin typeface="Arial Black" panose="020B0A04020102020204" pitchFamily="34" charset="0"/>
              </a:rPr>
              <a:t>5.Розробка 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блок-</a:t>
            </a:r>
            <a:r>
              <a:rPr lang="ru-RU" dirty="0" err="1">
                <a:solidFill>
                  <a:srgbClr val="00B0F0"/>
                </a:solidFill>
                <a:latin typeface="Arial Black" panose="020B0A04020102020204" pitchFamily="34" charset="0"/>
              </a:rPr>
              <a:t>схеми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Arial Black" panose="020B0A04020102020204" pitchFamily="34" charset="0"/>
              </a:rPr>
              <a:t>технологічного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Arial Black" panose="020B0A04020102020204" pitchFamily="34" charset="0"/>
              </a:rPr>
              <a:t>процесу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з </a:t>
            </a:r>
            <a:r>
              <a:rPr lang="ru-RU" dirty="0" err="1">
                <a:latin typeface="Arial Black" panose="020B0A04020102020204" pitchFamily="34" charset="0"/>
              </a:rPr>
              <a:t>визначенням</a:t>
            </a:r>
            <a:r>
              <a:rPr lang="ru-RU" dirty="0">
                <a:latin typeface="Arial Black" panose="020B0A04020102020204" pitchFamily="34" charset="0"/>
              </a:rPr>
              <a:t> ККТ.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78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4800" u="sng" dirty="0" err="1">
                <a:solidFill>
                  <a:srgbClr val="FF0000"/>
                </a:solidFill>
                <a:latin typeface="Arial Black" panose="020B0A04020102020204" pitchFamily="34" charset="0"/>
              </a:rPr>
              <a:t>Послідовність</a:t>
            </a:r>
            <a:r>
              <a:rPr lang="ru-RU" sz="4800" u="sng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800" u="sng" dirty="0" err="1">
                <a:solidFill>
                  <a:srgbClr val="FF0000"/>
                </a:solidFill>
                <a:latin typeface="Arial Black" panose="020B0A04020102020204" pitchFamily="34" charset="0"/>
              </a:rPr>
              <a:t>розробки</a:t>
            </a:r>
            <a:r>
              <a:rPr lang="ru-RU" sz="4800" u="sng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800" u="sng" dirty="0" err="1">
                <a:solidFill>
                  <a:srgbClr val="FF0000"/>
                </a:solidFill>
                <a:latin typeface="Arial Black" panose="020B0A04020102020204" pitchFamily="34" charset="0"/>
              </a:rPr>
              <a:t>системи</a:t>
            </a:r>
            <a:r>
              <a:rPr lang="ru-RU" sz="4800" u="sng" dirty="0">
                <a:solidFill>
                  <a:srgbClr val="FF0000"/>
                </a:solidFill>
                <a:latin typeface="Arial Black" panose="020B0A04020102020204" pitchFamily="34" charset="0"/>
              </a:rPr>
              <a:t> НАССР: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66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ru-RU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</a:rPr>
              <a:t>1.Затверджується </a:t>
            </a:r>
            <a:r>
              <a:rPr lang="ru-RU" dirty="0" err="1">
                <a:solidFill>
                  <a:srgbClr val="C00000"/>
                </a:solidFill>
                <a:latin typeface="Arial Black" panose="020B0A04020102020204" pitchFamily="34" charset="0"/>
              </a:rPr>
              <a:t>організаційна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 структура </a:t>
            </a:r>
            <a:r>
              <a:rPr lang="ru-RU" dirty="0" err="1">
                <a:solidFill>
                  <a:srgbClr val="C00000"/>
                </a:solidFill>
                <a:latin typeface="Arial Black" panose="020B0A04020102020204" pitchFamily="34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 marL="0" indent="0" algn="just">
              <a:buFontTx/>
              <a:buNone/>
              <a:defRPr/>
            </a:pPr>
            <a:endParaRPr lang="ru-RU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</a:rPr>
              <a:t>2.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Наказ про </a:t>
            </a:r>
            <a:r>
              <a:rPr lang="ru-RU" dirty="0" err="1">
                <a:solidFill>
                  <a:srgbClr val="C00000"/>
                </a:solidFill>
                <a:latin typeface="Arial Black" panose="020B0A04020102020204" pitchFamily="34" charset="0"/>
              </a:rPr>
              <a:t>затвердження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 складу </a:t>
            </a:r>
            <a:r>
              <a:rPr lang="ru-RU" dirty="0" err="1">
                <a:solidFill>
                  <a:srgbClr val="C00000"/>
                </a:solidFill>
                <a:latin typeface="Arial Black" panose="020B0A04020102020204" pitchFamily="34" charset="0"/>
              </a:rPr>
              <a:t>групи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HACCP</a:t>
            </a:r>
            <a:r>
              <a:rPr lang="en-US" dirty="0">
                <a:solidFill>
                  <a:srgbClr val="000000"/>
                </a:solidFill>
                <a:latin typeface="Arial Black" panose="020B0A04020102020204" pitchFamily="34" charset="0"/>
              </a:rPr>
              <a:t>,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</a:rPr>
              <a:t>яка </a:t>
            </a:r>
            <a:r>
              <a:rPr lang="ru-RU" dirty="0" err="1">
                <a:solidFill>
                  <a:srgbClr val="000000"/>
                </a:solidFill>
                <a:latin typeface="Arial Black" panose="020B0A04020102020204" pitchFamily="34" charset="0"/>
              </a:rPr>
              <a:t>відповідає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Arial Black" panose="020B0A04020102020204" pitchFamily="34" charset="0"/>
              </a:rPr>
              <a:t>впровадження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</a:rPr>
              <a:t> та роботу </a:t>
            </a:r>
            <a:r>
              <a:rPr lang="ru-RU" dirty="0" err="1">
                <a:solidFill>
                  <a:srgbClr val="000000"/>
                </a:solidFill>
                <a:latin typeface="Arial Black" panose="020B0A04020102020204" pitchFamily="34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 Black" panose="020B0A04020102020204" pitchFamily="34" charset="0"/>
              </a:rPr>
              <a:t>HACCP 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latin typeface="Arial Black" panose="020B0A04020102020204" pitchFamily="34" charset="0"/>
              </a:rPr>
              <a:t>підприємстві</a:t>
            </a:r>
            <a:r>
              <a:rPr lang="ru-RU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16632"/>
            <a:ext cx="9144000" cy="6741368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76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defRPr/>
            </a:pPr>
            <a:r>
              <a:rPr lang="ru-RU" dirty="0" err="1">
                <a:latin typeface="Arial Black" panose="020B0A04020102020204" pitchFamily="34" charset="0"/>
              </a:rPr>
              <a:t>Група</a:t>
            </a:r>
            <a:r>
              <a:rPr lang="ru-RU" dirty="0">
                <a:latin typeface="Arial Black" panose="020B0A04020102020204" pitchFamily="34" charset="0"/>
              </a:rPr>
              <a:t> ХАССП </a:t>
            </a:r>
            <a:r>
              <a:rPr lang="ru-RU" dirty="0" err="1">
                <a:latin typeface="Arial Black" panose="020B0A04020102020204" pitchFamily="34" charset="0"/>
              </a:rPr>
              <a:t>може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складатися</a:t>
            </a:r>
            <a:r>
              <a:rPr lang="ru-RU" dirty="0">
                <a:latin typeface="Arial Black" panose="020B0A04020102020204" pitchFamily="34" charset="0"/>
              </a:rPr>
              <a:t>             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з </a:t>
            </a:r>
            <a:r>
              <a:rPr lang="ru-RU" dirty="0" err="1">
                <a:solidFill>
                  <a:srgbClr val="FF0000"/>
                </a:solidFill>
                <a:latin typeface="Arial Black" panose="020B0A04020102020204" pitchFamily="34" charset="0"/>
              </a:rPr>
              <a:t>працівників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 Black" panose="020B0A04020102020204" pitchFamily="34" charset="0"/>
              </a:rPr>
              <a:t>різних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 Black" panose="020B0A04020102020204" pitchFamily="34" charset="0"/>
              </a:rPr>
              <a:t>підрозділів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</a:p>
          <a:p>
            <a:pPr algn="just">
              <a:defRPr/>
            </a:pP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Заступник директора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школи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або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/</a:t>
            </a: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Заступник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завідувача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садочку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;</a:t>
            </a: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Шеф-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кухар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;</a:t>
            </a:r>
          </a:p>
          <a:p>
            <a:pPr algn="just">
              <a:defRPr/>
            </a:pP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Кухарі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харчоблоку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;</a:t>
            </a:r>
          </a:p>
          <a:p>
            <a:pPr algn="just">
              <a:defRPr/>
            </a:pP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Медична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сестра з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дієт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харчування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;</a:t>
            </a:r>
          </a:p>
          <a:p>
            <a:pPr algn="just">
              <a:defRPr/>
            </a:pPr>
            <a:r>
              <a:rPr lang="ru-RU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Який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має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знання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практичний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досвід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  <a:p>
            <a:pPr algn="just">
              <a:defRPr/>
            </a:pP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До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складу </a:t>
            </a:r>
            <a:r>
              <a:rPr lang="ru-RU" dirty="0" err="1">
                <a:solidFill>
                  <a:srgbClr val="FF0000"/>
                </a:solidFill>
                <a:latin typeface="Arial Black" panose="020B0A04020102020204" pitchFamily="34" charset="0"/>
              </a:rPr>
              <a:t>групи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НАССР </a:t>
            </a:r>
            <a:r>
              <a:rPr lang="ru-RU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може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 Black" panose="020B0A04020102020204" pitchFamily="34" charset="0"/>
              </a:rPr>
              <a:t>входити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 Black" panose="020B0A04020102020204" pitchFamily="34" charset="0"/>
              </a:rPr>
              <a:t>від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2 до 6 </a:t>
            </a:r>
            <a:r>
              <a:rPr lang="ru-RU" dirty="0" err="1">
                <a:solidFill>
                  <a:srgbClr val="FF0000"/>
                </a:solidFill>
                <a:latin typeface="Arial Black" panose="020B0A04020102020204" pitchFamily="34" charset="0"/>
              </a:rPr>
              <a:t>осіб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15888"/>
            <a:ext cx="9324975" cy="19446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4800" b="1" i="1" kern="0" dirty="0">
                <a:solidFill>
                  <a:srgbClr val="C00000"/>
                </a:solidFill>
                <a:latin typeface="Georgia" panose="02040502050405020303" pitchFamily="18" charset="0"/>
              </a:rPr>
              <a:t>ЩО ТАКЕ НАССР (ХАССП)?</a:t>
            </a:r>
          </a:p>
        </p:txBody>
      </p:sp>
      <p:pic>
        <p:nvPicPr>
          <p:cNvPr id="409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68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defRPr/>
            </a:pPr>
            <a:r>
              <a:rPr lang="ru-RU" dirty="0" err="1">
                <a:latin typeface="Arial Black" panose="020B0A04020102020204" pitchFamily="34" charset="0"/>
              </a:rPr>
              <a:t>Детальний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опис </a:t>
            </a:r>
            <a:r>
              <a:rPr lang="ru-RU" dirty="0" err="1">
                <a:solidFill>
                  <a:srgbClr val="FF0000"/>
                </a:solidFill>
                <a:latin typeface="Arial Black" panose="020B0A04020102020204" pitchFamily="34" charset="0"/>
              </a:rPr>
              <a:t>продукції</a:t>
            </a:r>
            <a:r>
              <a:rPr lang="ru-RU" dirty="0">
                <a:latin typeface="Arial Black" panose="020B0A04020102020204" pitchFamily="34" charset="0"/>
              </a:rPr>
              <a:t> (</a:t>
            </a:r>
            <a:r>
              <a:rPr lang="ru-RU" dirty="0" err="1">
                <a:latin typeface="Arial Black" panose="020B0A04020102020204" pitchFamily="34" charset="0"/>
              </a:rPr>
              <a:t>зразок</a:t>
            </a:r>
            <a:r>
              <a:rPr lang="ru-RU" dirty="0">
                <a:latin typeface="Arial Black" panose="020B0A04020102020204" pitchFamily="34" charset="0"/>
              </a:rPr>
              <a:t>)</a:t>
            </a:r>
          </a:p>
        </p:txBody>
      </p:sp>
      <p:pic>
        <p:nvPicPr>
          <p:cNvPr id="245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7850"/>
            <a:ext cx="9144000" cy="631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77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ru-RU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just">
              <a:defRPr/>
            </a:pPr>
            <a:r>
              <a:rPr lang="ru-RU" sz="4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Поточність</a:t>
            </a:r>
            <a:r>
              <a:rPr lang="ru-RU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виробничих</a:t>
            </a:r>
            <a:r>
              <a:rPr lang="ru-RU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процесів</a:t>
            </a:r>
            <a:r>
              <a:rPr lang="ru-RU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розділяють</a:t>
            </a:r>
            <a:r>
              <a:rPr lang="ru-RU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фізично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на «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брудну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» та «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чисту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»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зони</a:t>
            </a:r>
            <a:r>
              <a:rPr lang="ru-RU" sz="40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 marL="0" indent="0" algn="just">
              <a:buFontTx/>
              <a:buNone/>
              <a:defRPr/>
            </a:pPr>
            <a:r>
              <a:rPr lang="ru-RU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</a:p>
          <a:p>
            <a:pPr algn="just">
              <a:defRPr/>
            </a:pPr>
            <a:r>
              <a:rPr lang="ru-RU" sz="4000" dirty="0">
                <a:solidFill>
                  <a:srgbClr val="000000"/>
                </a:solidFill>
                <a:latin typeface="Arial Black" panose="020B0A04020102020204" pitchFamily="34" charset="0"/>
              </a:rPr>
              <a:t>14.Дозволяється </a:t>
            </a:r>
            <a:r>
              <a:rPr lang="ru-RU" sz="4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розділення</a:t>
            </a:r>
            <a:r>
              <a:rPr lang="ru-RU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виробничих</a:t>
            </a:r>
            <a:r>
              <a:rPr lang="ru-RU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процесів</a:t>
            </a:r>
            <a:r>
              <a:rPr lang="ru-RU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в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часі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5217" y="0"/>
            <a:ext cx="9144000" cy="1417638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81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uk-UA" altLang="ru-RU" sz="4000" i="1" dirty="0">
                <a:latin typeface="Arial Black" panose="020B0A04020102020204" pitchFamily="34" charset="0"/>
              </a:rPr>
              <a:t>Система НАССР складається з </a:t>
            </a:r>
            <a:r>
              <a:rPr lang="uk-UA" altLang="ru-RU" sz="4000" i="1" dirty="0">
                <a:solidFill>
                  <a:srgbClr val="FF0000"/>
                </a:solidFill>
                <a:latin typeface="Arial Black" panose="020B0A04020102020204" pitchFamily="34" charset="0"/>
              </a:rPr>
              <a:t>13 програм – передумов</a:t>
            </a:r>
            <a:r>
              <a:rPr lang="uk-UA" altLang="ru-RU" i="1" dirty="0">
                <a:solidFill>
                  <a:srgbClr val="FF0000"/>
                </a:solidFill>
                <a:latin typeface="Arial Black" panose="020B0A04020102020204" pitchFamily="34" charset="0"/>
              </a:rPr>
              <a:t>,</a:t>
            </a:r>
            <a:endParaRPr lang="ru-RU" altLang="ru-RU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1203" name="Объект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81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uk-UA" altLang="ru-RU" sz="3400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які є </a:t>
            </a:r>
            <a:r>
              <a:rPr lang="uk-UA" altLang="ru-RU" sz="3400" i="1" u="sng" dirty="0" err="1">
                <a:solidFill>
                  <a:srgbClr val="FF0000"/>
                </a:solidFill>
                <a:latin typeface="Arial Black" panose="020B0A04020102020204" pitchFamily="34" charset="0"/>
              </a:rPr>
              <a:t>обовязковими</a:t>
            </a:r>
            <a:r>
              <a:rPr lang="uk-UA" altLang="ru-RU" sz="3400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altLang="ru-RU" sz="3400" dirty="0">
                <a:solidFill>
                  <a:srgbClr val="000000"/>
                </a:solidFill>
                <a:latin typeface="Arial Black" panose="020B0A04020102020204" pitchFamily="34" charset="0"/>
              </a:rPr>
              <a:t>та повинні бути </a:t>
            </a:r>
            <a:r>
              <a:rPr lang="uk-UA" altLang="ru-RU" sz="3400" i="1" dirty="0">
                <a:solidFill>
                  <a:srgbClr val="0070C0"/>
                </a:solidFill>
                <a:latin typeface="Arial Black" panose="020B0A04020102020204" pitchFamily="34" charset="0"/>
              </a:rPr>
              <a:t>розроблені, задокументовані та впроваджені </a:t>
            </a:r>
            <a:r>
              <a:rPr lang="uk-UA" altLang="ru-RU" sz="3400" dirty="0">
                <a:solidFill>
                  <a:srgbClr val="000000"/>
                </a:solidFill>
                <a:latin typeface="Arial Black" panose="020B0A04020102020204" pitchFamily="34" charset="0"/>
              </a:rPr>
              <a:t>операторами ринку.</a:t>
            </a:r>
          </a:p>
          <a:p>
            <a:pPr marL="0" indent="0" algn="just">
              <a:buFontTx/>
              <a:buNone/>
              <a:defRPr/>
            </a:pPr>
            <a:endParaRPr lang="uk-UA" altLang="ru-RU" sz="34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ru-RU" altLang="ru-RU" sz="3400" i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Програми-передумови</a:t>
            </a:r>
            <a:r>
              <a:rPr lang="ru-RU" altLang="ru-RU" sz="3400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3400" i="1" dirty="0" err="1">
                <a:latin typeface="Arial Black" panose="020B0A04020102020204" pitchFamily="34" charset="0"/>
              </a:rPr>
              <a:t>розробляють</a:t>
            </a:r>
            <a:r>
              <a:rPr lang="ru-RU" altLang="ru-RU" sz="3400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3400" i="1" dirty="0">
                <a:latin typeface="Arial Black" panose="020B0A04020102020204" pitchFamily="34" charset="0"/>
              </a:rPr>
              <a:t>з </a:t>
            </a:r>
            <a:r>
              <a:rPr lang="ru-RU" altLang="ru-RU" sz="3400" i="1" dirty="0" err="1">
                <a:latin typeface="Arial Black" panose="020B0A04020102020204" pitchFamily="34" charset="0"/>
              </a:rPr>
              <a:t>урахуванням</a:t>
            </a:r>
            <a:r>
              <a:rPr lang="ru-RU" altLang="ru-RU" sz="3400" i="1" dirty="0">
                <a:latin typeface="Arial Black" panose="020B0A04020102020204" pitchFamily="34" charset="0"/>
              </a:rPr>
              <a:t> </a:t>
            </a:r>
            <a:r>
              <a:rPr lang="ru-RU" altLang="ru-RU" sz="3400" i="1" dirty="0" err="1">
                <a:solidFill>
                  <a:srgbClr val="0033CC"/>
                </a:solidFill>
                <a:latin typeface="Arial Black" panose="020B0A04020102020204" pitchFamily="34" charset="0"/>
              </a:rPr>
              <a:t>асортименту</a:t>
            </a:r>
            <a:r>
              <a:rPr lang="ru-RU" altLang="ru-RU" sz="3400" i="1" dirty="0">
                <a:solidFill>
                  <a:srgbClr val="0033CC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3400" i="1" dirty="0" err="1">
                <a:solidFill>
                  <a:srgbClr val="0033CC"/>
                </a:solidFill>
                <a:latin typeface="Arial Black" panose="020B0A04020102020204" pitchFamily="34" charset="0"/>
              </a:rPr>
              <a:t>харчових</a:t>
            </a:r>
            <a:r>
              <a:rPr lang="ru-RU" altLang="ru-RU" sz="3400" i="1" dirty="0">
                <a:solidFill>
                  <a:srgbClr val="0033CC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3400" i="1" dirty="0" err="1">
                <a:solidFill>
                  <a:srgbClr val="0033CC"/>
                </a:solidFill>
                <a:latin typeface="Arial Black" panose="020B0A04020102020204" pitchFamily="34" charset="0"/>
              </a:rPr>
              <a:t>продуктів</a:t>
            </a:r>
            <a:r>
              <a:rPr lang="ru-RU" altLang="ru-RU" sz="3400" i="1" dirty="0">
                <a:solidFill>
                  <a:srgbClr val="0033CC"/>
                </a:solidFill>
                <a:latin typeface="Arial Black" panose="020B0A04020102020204" pitchFamily="34" charset="0"/>
              </a:rPr>
              <a:t>, технологічних </a:t>
            </a:r>
            <a:r>
              <a:rPr lang="ru-RU" altLang="ru-RU" sz="3400" i="1" dirty="0" err="1">
                <a:solidFill>
                  <a:srgbClr val="0033CC"/>
                </a:solidFill>
                <a:latin typeface="Arial Black" panose="020B0A04020102020204" pitchFamily="34" charset="0"/>
              </a:rPr>
              <a:t>процесів</a:t>
            </a:r>
            <a:r>
              <a:rPr lang="ru-RU" altLang="ru-RU" sz="3400" i="1" dirty="0">
                <a:solidFill>
                  <a:srgbClr val="0033CC"/>
                </a:solidFill>
                <a:latin typeface="Arial Black" panose="020B0A04020102020204" pitchFamily="34" charset="0"/>
              </a:rPr>
              <a:t> та </a:t>
            </a:r>
            <a:r>
              <a:rPr lang="ru-RU" altLang="ru-RU" sz="3400" i="1" dirty="0" err="1">
                <a:solidFill>
                  <a:srgbClr val="0033CC"/>
                </a:solidFill>
                <a:latin typeface="Arial Black" panose="020B0A04020102020204" pitchFamily="34" charset="0"/>
              </a:rPr>
              <a:t>специфіки</a:t>
            </a:r>
            <a:r>
              <a:rPr lang="ru-RU" altLang="ru-RU" sz="3400" i="1" dirty="0">
                <a:solidFill>
                  <a:srgbClr val="0033CC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3400" i="1" dirty="0" err="1">
                <a:solidFill>
                  <a:srgbClr val="0033CC"/>
                </a:solidFill>
                <a:latin typeface="Arial Black" panose="020B0A04020102020204" pitchFamily="34" charset="0"/>
              </a:rPr>
              <a:t>потужності</a:t>
            </a:r>
            <a:r>
              <a:rPr lang="ru-RU" altLang="ru-RU" sz="3400" i="1" dirty="0">
                <a:solidFill>
                  <a:srgbClr val="0033CC"/>
                </a:solidFill>
                <a:latin typeface="Arial Black" panose="020B0A04020102020204" pitchFamily="34" charset="0"/>
              </a:rPr>
              <a:t> на </a:t>
            </a:r>
            <a:r>
              <a:rPr lang="ru-RU" altLang="ru-RU" sz="3400" i="1" dirty="0" err="1">
                <a:solidFill>
                  <a:srgbClr val="0033CC"/>
                </a:solidFill>
                <a:latin typeface="Arial Black" panose="020B0A04020102020204" pitchFamily="34" charset="0"/>
              </a:rPr>
              <a:t>кожний</a:t>
            </a:r>
            <a:r>
              <a:rPr lang="ru-RU" altLang="ru-RU" sz="3400" i="1" dirty="0">
                <a:solidFill>
                  <a:srgbClr val="0033CC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3400" i="1" dirty="0" err="1">
                <a:solidFill>
                  <a:srgbClr val="0033CC"/>
                </a:solidFill>
                <a:latin typeface="Arial Black" panose="020B0A04020102020204" pitchFamily="34" charset="0"/>
              </a:rPr>
              <a:t>окремий</a:t>
            </a:r>
            <a:r>
              <a:rPr lang="ru-RU" altLang="ru-RU" sz="3400" i="1" dirty="0">
                <a:solidFill>
                  <a:srgbClr val="0033CC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3400" i="1" dirty="0" err="1">
                <a:solidFill>
                  <a:srgbClr val="0033CC"/>
                </a:solidFill>
                <a:latin typeface="Arial Black" panose="020B0A04020102020204" pitchFamily="34" charset="0"/>
              </a:rPr>
              <a:t>харчоблок</a:t>
            </a:r>
            <a:r>
              <a:rPr lang="ru-RU" altLang="ru-RU" sz="3400" i="1" dirty="0">
                <a:solidFill>
                  <a:srgbClr val="0033CC"/>
                </a:solidFill>
                <a:latin typeface="Arial Black" panose="020B0A04020102020204" pitchFamily="34" charset="0"/>
              </a:rPr>
              <a:t>.</a:t>
            </a:r>
            <a:endParaRPr lang="uk-UA" altLang="ru-RU" sz="3400" i="1" dirty="0">
              <a:solidFill>
                <a:srgbClr val="0033CC"/>
              </a:solidFill>
              <a:latin typeface="Arial Black" panose="020B0A04020102020204" pitchFamily="34" charset="0"/>
            </a:endParaRPr>
          </a:p>
          <a:p>
            <a:pPr marL="0" indent="0" algn="ctr">
              <a:buFontTx/>
              <a:buNone/>
              <a:defRPr/>
            </a:pPr>
            <a:endParaRPr lang="uk-UA" altLang="ru-RU" dirty="0">
              <a:latin typeface="Arial Black" panose="020B0A0402010202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ru-RU" altLang="ru-RU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77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3800" i="1" smtClean="0">
                <a:solidFill>
                  <a:srgbClr val="FF0000"/>
                </a:solidFill>
                <a:latin typeface="Arial Black" pitchFamily="34" charset="0"/>
                <a:ea typeface="Aharoni" pitchFamily="2" charset="0"/>
                <a:cs typeface="Aharoni" pitchFamily="2" charset="0"/>
              </a:rPr>
              <a:t>Програми-передумови оформляють в довільній формі</a:t>
            </a:r>
            <a:r>
              <a:rPr lang="ru-RU" smtClean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797152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81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4000" dirty="0">
                <a:solidFill>
                  <a:srgbClr val="7030A0"/>
                </a:solidFill>
                <a:latin typeface="Arial Black" panose="020B0A04020102020204" pitchFamily="34" charset="0"/>
              </a:rPr>
              <a:t>Програми-передумови </a:t>
            </a:r>
            <a:r>
              <a:rPr lang="ru-RU" sz="40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містять</a:t>
            </a:r>
            <a:r>
              <a:rPr lang="ru-RU" sz="4000" dirty="0">
                <a:solidFill>
                  <a:srgbClr val="7030A0"/>
                </a:solidFill>
                <a:latin typeface="Arial Black" panose="020B0A04020102020204" pitchFamily="34" charset="0"/>
              </a:rPr>
              <a:t>:</a:t>
            </a:r>
          </a:p>
          <a:p>
            <a:pPr marL="0" indent="0">
              <a:buFontTx/>
              <a:buNone/>
              <a:defRPr/>
            </a:pPr>
            <a:r>
              <a:rPr lang="ru-RU" dirty="0">
                <a:latin typeface="Arial Black" panose="020B0A04020102020204" pitchFamily="34" charset="0"/>
              </a:rPr>
              <a:t>1) </a:t>
            </a:r>
            <a:r>
              <a:rPr lang="ru-RU" dirty="0" err="1">
                <a:latin typeface="Arial Black" panose="020B0A04020102020204" pitchFamily="34" charset="0"/>
              </a:rPr>
              <a:t>назву</a:t>
            </a:r>
            <a:r>
              <a:rPr lang="ru-RU" dirty="0">
                <a:latin typeface="Arial Black" panose="020B0A04020102020204" pitchFamily="34" charset="0"/>
              </a:rPr>
              <a:t>, </a:t>
            </a:r>
          </a:p>
          <a:p>
            <a:pPr marL="0" indent="0">
              <a:buFontTx/>
              <a:buNone/>
              <a:defRPr/>
            </a:pPr>
            <a:r>
              <a:rPr lang="ru-RU" dirty="0">
                <a:latin typeface="Arial Black" panose="020B0A04020102020204" pitchFamily="34" charset="0"/>
              </a:rPr>
              <a:t>2)</a:t>
            </a:r>
            <a:r>
              <a:rPr lang="ru-RU" dirty="0" err="1">
                <a:latin typeface="Arial Black" panose="020B0A04020102020204" pitchFamily="34" charset="0"/>
              </a:rPr>
              <a:t>посилання</a:t>
            </a:r>
            <a:r>
              <a:rPr lang="ru-RU" dirty="0">
                <a:latin typeface="Arial Black" panose="020B0A04020102020204" pitchFamily="34" charset="0"/>
              </a:rPr>
              <a:t> на </a:t>
            </a:r>
            <a:r>
              <a:rPr lang="ru-RU" dirty="0" err="1">
                <a:latin typeface="Arial Black" panose="020B0A04020102020204" pitchFamily="34" charset="0"/>
              </a:rPr>
              <a:t>нормативні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акти</a:t>
            </a:r>
            <a:r>
              <a:rPr lang="ru-RU" dirty="0">
                <a:latin typeface="Arial Black" panose="020B0A04020102020204" pitchFamily="34" charset="0"/>
              </a:rPr>
              <a:t>,</a:t>
            </a:r>
          </a:p>
          <a:p>
            <a:pPr marL="0" indent="0">
              <a:buFontTx/>
              <a:buNone/>
              <a:defRPr/>
            </a:pPr>
            <a:r>
              <a:rPr lang="ru-RU" dirty="0">
                <a:latin typeface="Arial Black" panose="020B0A04020102020204" pitchFamily="34" charset="0"/>
              </a:rPr>
              <a:t>3)</a:t>
            </a:r>
            <a:r>
              <a:rPr lang="ru-RU" dirty="0" err="1">
                <a:latin typeface="Arial Black" panose="020B0A04020102020204" pitchFamily="34" charset="0"/>
              </a:rPr>
              <a:t>відомості</a:t>
            </a:r>
            <a:r>
              <a:rPr lang="ru-RU" dirty="0">
                <a:latin typeface="Arial Black" panose="020B0A04020102020204" pitchFamily="34" charset="0"/>
              </a:rPr>
              <a:t> про </a:t>
            </a:r>
            <a:r>
              <a:rPr lang="ru-RU" dirty="0" err="1">
                <a:latin typeface="Arial Black" panose="020B0A04020102020204" pitchFamily="34" charset="0"/>
              </a:rPr>
              <a:t>відповідальних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осіб</a:t>
            </a:r>
            <a:r>
              <a:rPr lang="ru-RU" dirty="0">
                <a:latin typeface="Arial Black" panose="020B0A04020102020204" pitchFamily="34" charset="0"/>
              </a:rPr>
              <a:t> (</a:t>
            </a:r>
            <a:r>
              <a:rPr lang="ru-RU" dirty="0" err="1">
                <a:latin typeface="Arial Black" panose="020B0A04020102020204" pitchFamily="34" charset="0"/>
              </a:rPr>
              <a:t>хто</a:t>
            </a:r>
            <a:r>
              <a:rPr lang="ru-RU" dirty="0">
                <a:latin typeface="Arial Black" panose="020B0A04020102020204" pitchFamily="34" charset="0"/>
              </a:rPr>
              <a:t> проводить заходи та контроль), </a:t>
            </a:r>
          </a:p>
          <a:p>
            <a:pPr marL="0" indent="0">
              <a:buFontTx/>
              <a:buNone/>
              <a:defRPr/>
            </a:pPr>
            <a:r>
              <a:rPr lang="ru-RU" dirty="0">
                <a:latin typeface="Arial Black" panose="020B0A04020102020204" pitchFamily="34" charset="0"/>
              </a:rPr>
              <a:t>4)</a:t>
            </a:r>
            <a:r>
              <a:rPr lang="ru-RU" dirty="0" err="1">
                <a:latin typeface="Arial Black" panose="020B0A04020102020204" pitchFamily="34" charset="0"/>
              </a:rPr>
              <a:t>опис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процесу</a:t>
            </a:r>
            <a:r>
              <a:rPr lang="ru-RU" dirty="0">
                <a:latin typeface="Arial Black" panose="020B0A04020102020204" pitchFamily="34" charset="0"/>
              </a:rPr>
              <a:t>,</a:t>
            </a:r>
          </a:p>
          <a:p>
            <a:pPr marL="0" indent="0">
              <a:buFontTx/>
              <a:buNone/>
              <a:defRPr/>
            </a:pPr>
            <a:r>
              <a:rPr lang="ru-RU" dirty="0">
                <a:latin typeface="Arial Black" panose="020B0A04020102020204" pitchFamily="34" charset="0"/>
              </a:rPr>
              <a:t>5)</a:t>
            </a:r>
            <a:r>
              <a:rPr lang="ru-RU" dirty="0" err="1">
                <a:latin typeface="Arial Black" panose="020B0A04020102020204" pitchFamily="34" charset="0"/>
              </a:rPr>
              <a:t>періодичність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проведення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заходів</a:t>
            </a:r>
            <a:r>
              <a:rPr lang="ru-RU" dirty="0">
                <a:latin typeface="Arial Black" panose="020B0A0402010202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6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uk-UA" dirty="0"/>
          </a:p>
          <a:p>
            <a:pPr>
              <a:defRPr/>
            </a:pPr>
            <a:endParaRPr lang="uk-UA" dirty="0"/>
          </a:p>
          <a:p>
            <a:pPr>
              <a:defRPr/>
            </a:pPr>
            <a:endParaRPr lang="uk-UA" dirty="0"/>
          </a:p>
          <a:p>
            <a:pPr>
              <a:defRPr/>
            </a:pPr>
            <a:endParaRPr lang="uk-UA" dirty="0"/>
          </a:p>
          <a:p>
            <a:pPr algn="ctr">
              <a:defRPr/>
            </a:pPr>
            <a:r>
              <a:rPr lang="uk-UA" sz="6000" i="1" dirty="0">
                <a:solidFill>
                  <a:srgbClr val="FF3300"/>
                </a:solidFill>
                <a:latin typeface="Arial Black" panose="020B0A04020102020204" pitchFamily="34" charset="0"/>
              </a:rPr>
              <a:t>ДЯКУЮ ЗА УВАГУ!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9144000" cy="3428999"/>
          </a:xfrm>
          <a:prstGeom prst="rect">
            <a:avLst/>
          </a:pr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73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</p:pic>
      <p:pic>
        <p:nvPicPr>
          <p:cNvPr id="5122" name="Picture 6" descr="http://i1.tatar-inform.ru/image/2014/03/04/HACC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697" y="0"/>
            <a:ext cx="5760492" cy="2852936"/>
          </a:xfrm>
          <a:prstGeom prst="rect">
            <a:avLst/>
          </a:pr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73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</p:pic>
      <p:pic>
        <p:nvPicPr>
          <p:cNvPr id="2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1844675"/>
            <a:ext cx="56165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5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Аудит системи НАССР: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71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 algn="ctr">
              <a:buFont typeface="Arial" charset="0"/>
              <a:buAutoNum type="arabicPeriod"/>
            </a:pPr>
            <a:r>
              <a:rPr lang="ru-RU" sz="3600" smtClean="0">
                <a:latin typeface="Arial Black" pitchFamily="34" charset="0"/>
                <a:ea typeface="Aharoni" pitchFamily="2" charset="0"/>
                <a:cs typeface="Aharoni" pitchFamily="2" charset="0"/>
              </a:rPr>
              <a:t>Починається з перевірки виконання оператором ринку </a:t>
            </a:r>
          </a:p>
          <a:p>
            <a:pPr marL="514350" indent="-514350" algn="ctr">
              <a:buFontTx/>
              <a:buNone/>
            </a:pPr>
            <a:r>
              <a:rPr lang="ru-RU" sz="3600" smtClean="0">
                <a:latin typeface="Arial Black" pitchFamily="34" charset="0"/>
                <a:ea typeface="Aharoni" pitchFamily="2" charset="0"/>
                <a:cs typeface="Aharoni" pitchFamily="2" charset="0"/>
              </a:rPr>
              <a:t>   </a:t>
            </a:r>
            <a:r>
              <a:rPr lang="ru-RU" sz="3600" smtClean="0">
                <a:solidFill>
                  <a:srgbClr val="C00000"/>
                </a:solidFill>
                <a:latin typeface="Arial Black" pitchFamily="34" charset="0"/>
                <a:ea typeface="Aharoni" pitchFamily="2" charset="0"/>
                <a:cs typeface="Aharoni" pitchFamily="2" charset="0"/>
              </a:rPr>
              <a:t>13 програм передумов;</a:t>
            </a:r>
          </a:p>
          <a:p>
            <a:pPr marL="514350" indent="-514350" algn="ctr">
              <a:buFont typeface="Arial" charset="0"/>
              <a:buAutoNum type="arabicPeriod"/>
            </a:pPr>
            <a:endParaRPr lang="ru-RU" sz="3600" smtClean="0">
              <a:latin typeface="Arial Black" pitchFamily="34" charset="0"/>
              <a:ea typeface="Aharoni" pitchFamily="2" charset="0"/>
              <a:cs typeface="Aharoni" pitchFamily="2" charset="0"/>
            </a:endParaRPr>
          </a:p>
          <a:p>
            <a:pPr marL="514350" indent="-514350" algn="ctr">
              <a:buFontTx/>
              <a:buNone/>
            </a:pPr>
            <a:r>
              <a:rPr lang="ru-RU" sz="3600" smtClean="0">
                <a:latin typeface="Arial Black" pitchFamily="34" charset="0"/>
                <a:ea typeface="Aharoni" pitchFamily="2" charset="0"/>
                <a:cs typeface="Aharoni" pitchFamily="2" charset="0"/>
              </a:rPr>
              <a:t>2. Виконання </a:t>
            </a:r>
            <a:r>
              <a:rPr lang="ru-RU" sz="3600" smtClean="0">
                <a:solidFill>
                  <a:srgbClr val="C00000"/>
                </a:solidFill>
                <a:latin typeface="Arial Black" pitchFamily="34" charset="0"/>
                <a:ea typeface="Aharoni" pitchFamily="2" charset="0"/>
                <a:cs typeface="Aharoni" pitchFamily="2" charset="0"/>
              </a:rPr>
              <a:t>гігієнічних вимог</a:t>
            </a:r>
            <a:r>
              <a:rPr lang="ru-RU" sz="3600" smtClean="0">
                <a:latin typeface="Arial Black" pitchFamily="34" charset="0"/>
                <a:ea typeface="Aharoni" pitchFamily="2" charset="0"/>
                <a:cs typeface="Aharoni" pitchFamily="2" charset="0"/>
              </a:rPr>
              <a:t>;</a:t>
            </a:r>
          </a:p>
          <a:p>
            <a:pPr marL="514350" indent="-514350" algn="ctr">
              <a:buFont typeface="Arial" charset="0"/>
              <a:buAutoNum type="arabicPeriod"/>
            </a:pPr>
            <a:endParaRPr lang="ru-RU" sz="3600" smtClean="0">
              <a:latin typeface="Arial Black" pitchFamily="34" charset="0"/>
              <a:ea typeface="Aharoni" pitchFamily="2" charset="0"/>
              <a:cs typeface="Aharoni" pitchFamily="2" charset="0"/>
            </a:endParaRPr>
          </a:p>
          <a:p>
            <a:pPr marL="514350" indent="-514350" algn="ctr">
              <a:buFontTx/>
              <a:buNone/>
            </a:pPr>
            <a:r>
              <a:rPr lang="ru-RU" sz="3600" smtClean="0">
                <a:latin typeface="Arial Black" pitchFamily="34" charset="0"/>
                <a:ea typeface="Aharoni" pitchFamily="2" charset="0"/>
                <a:cs typeface="Aharoni" pitchFamily="2" charset="0"/>
              </a:rPr>
              <a:t>3. Перевірка </a:t>
            </a:r>
            <a:r>
              <a:rPr lang="ru-RU" sz="3600" smtClean="0">
                <a:solidFill>
                  <a:srgbClr val="C00000"/>
                </a:solidFill>
                <a:latin typeface="Arial Black" pitchFamily="34" charset="0"/>
                <a:ea typeface="Aharoni" pitchFamily="2" charset="0"/>
                <a:cs typeface="Aharoni" pitchFamily="2" charset="0"/>
              </a:rPr>
              <a:t>технологічних процесів виробництва</a:t>
            </a:r>
            <a:r>
              <a:rPr lang="ru-RU" sz="3600" smtClean="0">
                <a:latin typeface="Arial Black" pitchFamily="34" charset="0"/>
                <a:ea typeface="Aharoni" pitchFamily="2" charset="0"/>
                <a:cs typeface="Aharoni" pitchFamily="2" charset="0"/>
              </a:rPr>
              <a:t>;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4056</TotalTime>
  <Words>383</Words>
  <Application>Microsoft Office PowerPoint</Application>
  <PresentationFormat>Экран (4:3)</PresentationFormat>
  <Paragraphs>65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Hermes</vt:lpstr>
      <vt:lpstr>Arial Black</vt:lpstr>
      <vt:lpstr>Times New Roman</vt:lpstr>
      <vt:lpstr>Georgia</vt:lpstr>
      <vt:lpstr>Aharoni</vt:lpstr>
      <vt:lpstr>Оформление по умолчанию</vt:lpstr>
      <vt:lpstr> ГОЛОВНЕ УПРАВЛІННЯ ДЕРЖПРОДСПОЖИВСЛУЖБИ В ДНІПРОПЕТРОВСЬКІЙ ОБЛАСТІ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Аудит системи НАССР:</vt:lpstr>
      <vt:lpstr>Під час аудиту системи НАССР:</vt:lpstr>
      <vt:lpstr>Слайд 11</vt:lpstr>
      <vt:lpstr>Слайд 12</vt:lpstr>
      <vt:lpstr>Заклади освіти, які надають послуги харчування дітям</vt:lpstr>
      <vt:lpstr>Слайд 14</vt:lpstr>
      <vt:lpstr>ЕТАПИ РОЗРОБЛЕННЯ ТА ВПРОВАДЖЕННЯ СИСТЕМИ НАССР  в закладах освіти:</vt:lpstr>
      <vt:lpstr>Послідовність розробки системи НАССР:</vt:lpstr>
      <vt:lpstr>Слайд 17</vt:lpstr>
      <vt:lpstr>Слайд 18</vt:lpstr>
      <vt:lpstr>Слайд 19</vt:lpstr>
      <vt:lpstr>Слайд 20</vt:lpstr>
      <vt:lpstr>Слайд 21</vt:lpstr>
      <vt:lpstr>Слайд 22</vt:lpstr>
      <vt:lpstr>Система НАССР складається з 13 програм – передумов,</vt:lpstr>
      <vt:lpstr>Програми-передумови оформляють в довільній формі. </vt:lpstr>
      <vt:lpstr>Слайд 25</vt:lpstr>
      <vt:lpstr>Слайд 26</vt:lpstr>
      <vt:lpstr>Слайд 27</vt:lpstr>
      <vt:lpstr>Слайд 28</vt:lpstr>
      <vt:lpstr>Слайд 29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НАССР(ХАССП)</dc:title>
  <dc:creator>Admin</dc:creator>
  <cp:lastModifiedBy>Пользователь</cp:lastModifiedBy>
  <cp:revision>389</cp:revision>
  <dcterms:created xsi:type="dcterms:W3CDTF">2014-04-07T19:26:35Z</dcterms:created>
  <dcterms:modified xsi:type="dcterms:W3CDTF">2019-12-05T14:09:17Z</dcterms:modified>
</cp:coreProperties>
</file>